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3" r:id="rId2"/>
    <p:sldId id="275" r:id="rId3"/>
    <p:sldId id="679" r:id="rId4"/>
    <p:sldId id="284" r:id="rId5"/>
    <p:sldId id="272" r:id="rId6"/>
    <p:sldId id="274" r:id="rId7"/>
    <p:sldId id="281" r:id="rId8"/>
    <p:sldId id="269" r:id="rId9"/>
    <p:sldId id="276" r:id="rId10"/>
    <p:sldId id="279" r:id="rId11"/>
    <p:sldId id="681" r:id="rId12"/>
    <p:sldId id="682" r:id="rId13"/>
    <p:sldId id="680" r:id="rId14"/>
    <p:sldId id="683" r:id="rId15"/>
    <p:sldId id="268"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F42A0-981E-48DE-9DEA-72681B743CF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2188E89-414C-4584-8E44-BEF3A1A0F2AF}">
      <dgm:prSet custT="1"/>
      <dgm:spPr/>
      <dgm:t>
        <a:bodyPr/>
        <a:lstStyle/>
        <a:p>
          <a:r>
            <a:rPr lang="en-US" sz="1800" b="1"/>
            <a:t>START: Identify &amp; Recruit Volunteers</a:t>
          </a:r>
        </a:p>
      </dgm:t>
    </dgm:pt>
    <dgm:pt modelId="{C50BF069-C187-41D4-8482-65A72681DF95}" type="parTrans" cxnId="{F6588270-7D54-43CA-8CD8-DE062F8C7C00}">
      <dgm:prSet/>
      <dgm:spPr/>
      <dgm:t>
        <a:bodyPr/>
        <a:lstStyle/>
        <a:p>
          <a:endParaRPr lang="en-US" sz="4000"/>
        </a:p>
      </dgm:t>
    </dgm:pt>
    <dgm:pt modelId="{42B6003C-4D23-4D5B-A002-A48F5769FFA1}" type="sibTrans" cxnId="{F6588270-7D54-43CA-8CD8-DE062F8C7C00}">
      <dgm:prSet/>
      <dgm:spPr/>
      <dgm:t>
        <a:bodyPr/>
        <a:lstStyle/>
        <a:p>
          <a:endParaRPr lang="en-US" sz="4000"/>
        </a:p>
      </dgm:t>
    </dgm:pt>
    <dgm:pt modelId="{885FB34A-390F-46D5-8054-8836D842820C}">
      <dgm:prSet custT="1"/>
      <dgm:spPr/>
      <dgm:t>
        <a:bodyPr/>
        <a:lstStyle/>
        <a:p>
          <a:r>
            <a:rPr lang="en-US" sz="1800"/>
            <a:t>Train</a:t>
          </a:r>
        </a:p>
      </dgm:t>
    </dgm:pt>
    <dgm:pt modelId="{FC2F15DC-0D56-4EB9-96E4-16194D71EC67}" type="parTrans" cxnId="{C62FD900-1EA4-4EE2-8487-B9B05A91725F}">
      <dgm:prSet/>
      <dgm:spPr/>
      <dgm:t>
        <a:bodyPr/>
        <a:lstStyle/>
        <a:p>
          <a:endParaRPr lang="en-US" sz="4000"/>
        </a:p>
      </dgm:t>
    </dgm:pt>
    <dgm:pt modelId="{E0601475-1AED-4781-8490-FE244870F476}" type="sibTrans" cxnId="{C62FD900-1EA4-4EE2-8487-B9B05A91725F}">
      <dgm:prSet/>
      <dgm:spPr/>
      <dgm:t>
        <a:bodyPr/>
        <a:lstStyle/>
        <a:p>
          <a:endParaRPr lang="en-US" sz="4000"/>
        </a:p>
      </dgm:t>
    </dgm:pt>
    <dgm:pt modelId="{8A9BE065-09C9-4FAC-A64F-65775E879588}">
      <dgm:prSet custT="1"/>
      <dgm:spPr/>
      <dgm:t>
        <a:bodyPr/>
        <a:lstStyle/>
        <a:p>
          <a:r>
            <a:rPr lang="en-US" sz="1800"/>
            <a:t>Communicate Expectations</a:t>
          </a:r>
        </a:p>
      </dgm:t>
    </dgm:pt>
    <dgm:pt modelId="{A09736C1-7AC6-4FE5-9A9F-0D8EF83B5E68}" type="parTrans" cxnId="{A031BE6D-60BA-4D2B-A179-D52C0E919F91}">
      <dgm:prSet/>
      <dgm:spPr/>
      <dgm:t>
        <a:bodyPr/>
        <a:lstStyle/>
        <a:p>
          <a:endParaRPr lang="en-US" sz="4000"/>
        </a:p>
      </dgm:t>
    </dgm:pt>
    <dgm:pt modelId="{A67D3484-0F2A-4ACB-8D21-0FFABDA39E35}" type="sibTrans" cxnId="{A031BE6D-60BA-4D2B-A179-D52C0E919F91}">
      <dgm:prSet/>
      <dgm:spPr/>
      <dgm:t>
        <a:bodyPr/>
        <a:lstStyle/>
        <a:p>
          <a:endParaRPr lang="en-US" sz="4000"/>
        </a:p>
      </dgm:t>
    </dgm:pt>
    <dgm:pt modelId="{F3E5ABE0-EDA3-4061-AB4C-ACB7AABD70C7}">
      <dgm:prSet custT="1"/>
      <dgm:spPr/>
      <dgm:t>
        <a:bodyPr/>
        <a:lstStyle/>
        <a:p>
          <a:r>
            <a:rPr lang="en-US" sz="1800"/>
            <a:t>Coordinate Activity</a:t>
          </a:r>
        </a:p>
      </dgm:t>
    </dgm:pt>
    <dgm:pt modelId="{AC5D385E-7A9C-488C-94E6-E2470AFD88F5}" type="parTrans" cxnId="{7F1A2E90-CBE2-4CD7-A47B-F095067FA077}">
      <dgm:prSet/>
      <dgm:spPr/>
      <dgm:t>
        <a:bodyPr/>
        <a:lstStyle/>
        <a:p>
          <a:endParaRPr lang="en-US" sz="4000"/>
        </a:p>
      </dgm:t>
    </dgm:pt>
    <dgm:pt modelId="{99B307A7-F0F0-4B14-9C41-C364EEE93B08}" type="sibTrans" cxnId="{7F1A2E90-CBE2-4CD7-A47B-F095067FA077}">
      <dgm:prSet/>
      <dgm:spPr/>
      <dgm:t>
        <a:bodyPr/>
        <a:lstStyle/>
        <a:p>
          <a:endParaRPr lang="en-US" sz="4000"/>
        </a:p>
      </dgm:t>
    </dgm:pt>
    <dgm:pt modelId="{E3BE10F5-1E51-4956-B0AE-AE788F2765FE}">
      <dgm:prSet custT="1"/>
      <dgm:spPr/>
      <dgm:t>
        <a:bodyPr/>
        <a:lstStyle/>
        <a:p>
          <a:r>
            <a:rPr lang="en-US" sz="1800"/>
            <a:t>Provide Recognition</a:t>
          </a:r>
        </a:p>
      </dgm:t>
    </dgm:pt>
    <dgm:pt modelId="{33C8DD49-FC3E-4D7A-9367-43A4BDD934D8}" type="parTrans" cxnId="{EFFCD171-9AF1-4F7D-A727-714EE6D6677B}">
      <dgm:prSet/>
      <dgm:spPr/>
      <dgm:t>
        <a:bodyPr/>
        <a:lstStyle/>
        <a:p>
          <a:endParaRPr lang="en-US" sz="4000"/>
        </a:p>
      </dgm:t>
    </dgm:pt>
    <dgm:pt modelId="{1A5120B4-295E-4D7E-A60A-FB5216623DDB}" type="sibTrans" cxnId="{EFFCD171-9AF1-4F7D-A727-714EE6D6677B}">
      <dgm:prSet/>
      <dgm:spPr/>
      <dgm:t>
        <a:bodyPr/>
        <a:lstStyle/>
        <a:p>
          <a:endParaRPr lang="en-US" sz="4000"/>
        </a:p>
      </dgm:t>
    </dgm:pt>
    <dgm:pt modelId="{286A6DC8-3C05-47D5-A4CB-391AA7A68DD6}">
      <dgm:prSet custT="1"/>
      <dgm:spPr/>
      <dgm:t>
        <a:bodyPr/>
        <a:lstStyle/>
        <a:p>
          <a:r>
            <a:rPr lang="en-US" sz="1800"/>
            <a:t>Collect Feedback</a:t>
          </a:r>
        </a:p>
      </dgm:t>
    </dgm:pt>
    <dgm:pt modelId="{C63E7D0F-1FA5-4DF2-91D0-AF34229BA4BF}" type="parTrans" cxnId="{DDEF2640-EBA0-4F80-8978-954548A3E2DF}">
      <dgm:prSet/>
      <dgm:spPr/>
      <dgm:t>
        <a:bodyPr/>
        <a:lstStyle/>
        <a:p>
          <a:endParaRPr lang="en-US" sz="4000"/>
        </a:p>
      </dgm:t>
    </dgm:pt>
    <dgm:pt modelId="{662A385C-AAF3-4232-979B-D9975837B93A}" type="sibTrans" cxnId="{DDEF2640-EBA0-4F80-8978-954548A3E2DF}">
      <dgm:prSet/>
      <dgm:spPr/>
      <dgm:t>
        <a:bodyPr/>
        <a:lstStyle/>
        <a:p>
          <a:endParaRPr lang="en-US" sz="4000"/>
        </a:p>
      </dgm:t>
    </dgm:pt>
    <dgm:pt modelId="{440B49BF-5E5A-4805-988D-E8F365DB1916}" type="pres">
      <dgm:prSet presAssocID="{332F42A0-981E-48DE-9DEA-72681B743CFC}" presName="cycle" presStyleCnt="0">
        <dgm:presLayoutVars>
          <dgm:dir/>
          <dgm:resizeHandles val="exact"/>
        </dgm:presLayoutVars>
      </dgm:prSet>
      <dgm:spPr/>
    </dgm:pt>
    <dgm:pt modelId="{2CB7CBB1-7E28-49B8-AB2D-B2EF4B898347}" type="pres">
      <dgm:prSet presAssocID="{92188E89-414C-4584-8E44-BEF3A1A0F2AF}" presName="dummy" presStyleCnt="0"/>
      <dgm:spPr/>
    </dgm:pt>
    <dgm:pt modelId="{1C959F4A-6816-48C9-8847-A9CF67D32664}" type="pres">
      <dgm:prSet presAssocID="{92188E89-414C-4584-8E44-BEF3A1A0F2AF}" presName="node" presStyleLbl="revTx" presStyleIdx="0" presStyleCnt="6">
        <dgm:presLayoutVars>
          <dgm:bulletEnabled val="1"/>
        </dgm:presLayoutVars>
      </dgm:prSet>
      <dgm:spPr/>
    </dgm:pt>
    <dgm:pt modelId="{08A5F9DB-B0F4-429D-9B64-13C5F9E4DFEC}" type="pres">
      <dgm:prSet presAssocID="{42B6003C-4D23-4D5B-A002-A48F5769FFA1}" presName="sibTrans" presStyleLbl="node1" presStyleIdx="0" presStyleCnt="6"/>
      <dgm:spPr/>
    </dgm:pt>
    <dgm:pt modelId="{1742BA97-E925-4851-8E70-105ADF7C62FF}" type="pres">
      <dgm:prSet presAssocID="{885FB34A-390F-46D5-8054-8836D842820C}" presName="dummy" presStyleCnt="0"/>
      <dgm:spPr/>
    </dgm:pt>
    <dgm:pt modelId="{2FCCEB50-E096-496B-B4D6-8E85D507312E}" type="pres">
      <dgm:prSet presAssocID="{885FB34A-390F-46D5-8054-8836D842820C}" presName="node" presStyleLbl="revTx" presStyleIdx="1" presStyleCnt="6">
        <dgm:presLayoutVars>
          <dgm:bulletEnabled val="1"/>
        </dgm:presLayoutVars>
      </dgm:prSet>
      <dgm:spPr/>
    </dgm:pt>
    <dgm:pt modelId="{A2FF0186-FFDB-44BF-B439-173F475869CE}" type="pres">
      <dgm:prSet presAssocID="{E0601475-1AED-4781-8490-FE244870F476}" presName="sibTrans" presStyleLbl="node1" presStyleIdx="1" presStyleCnt="6"/>
      <dgm:spPr/>
    </dgm:pt>
    <dgm:pt modelId="{286FE404-D951-48FC-B92D-B0E439A87CBB}" type="pres">
      <dgm:prSet presAssocID="{8A9BE065-09C9-4FAC-A64F-65775E879588}" presName="dummy" presStyleCnt="0"/>
      <dgm:spPr/>
    </dgm:pt>
    <dgm:pt modelId="{704535AC-19A4-4450-88C5-9B30183B53E8}" type="pres">
      <dgm:prSet presAssocID="{8A9BE065-09C9-4FAC-A64F-65775E879588}" presName="node" presStyleLbl="revTx" presStyleIdx="2" presStyleCnt="6" custScaleX="180399">
        <dgm:presLayoutVars>
          <dgm:bulletEnabled val="1"/>
        </dgm:presLayoutVars>
      </dgm:prSet>
      <dgm:spPr/>
    </dgm:pt>
    <dgm:pt modelId="{5D586222-622F-4560-A52B-7B3A9C585CF5}" type="pres">
      <dgm:prSet presAssocID="{A67D3484-0F2A-4ACB-8D21-0FFABDA39E35}" presName="sibTrans" presStyleLbl="node1" presStyleIdx="2" presStyleCnt="6"/>
      <dgm:spPr/>
    </dgm:pt>
    <dgm:pt modelId="{427FB71A-77DF-40A2-A7C8-4C0B6E99C15A}" type="pres">
      <dgm:prSet presAssocID="{F3E5ABE0-EDA3-4061-AB4C-ACB7AABD70C7}" presName="dummy" presStyleCnt="0"/>
      <dgm:spPr/>
    </dgm:pt>
    <dgm:pt modelId="{D4A1E152-1DDF-4B61-A8F1-02C00A2C1B5E}" type="pres">
      <dgm:prSet presAssocID="{F3E5ABE0-EDA3-4061-AB4C-ACB7AABD70C7}" presName="node" presStyleLbl="revTx" presStyleIdx="3" presStyleCnt="6" custScaleX="163253">
        <dgm:presLayoutVars>
          <dgm:bulletEnabled val="1"/>
        </dgm:presLayoutVars>
      </dgm:prSet>
      <dgm:spPr/>
    </dgm:pt>
    <dgm:pt modelId="{ACDF1566-C152-48F8-B793-FE4206963F84}" type="pres">
      <dgm:prSet presAssocID="{99B307A7-F0F0-4B14-9C41-C364EEE93B08}" presName="sibTrans" presStyleLbl="node1" presStyleIdx="3" presStyleCnt="6"/>
      <dgm:spPr/>
    </dgm:pt>
    <dgm:pt modelId="{0687E023-2117-422B-80D8-464B38DFF853}" type="pres">
      <dgm:prSet presAssocID="{E3BE10F5-1E51-4956-B0AE-AE788F2765FE}" presName="dummy" presStyleCnt="0"/>
      <dgm:spPr/>
    </dgm:pt>
    <dgm:pt modelId="{D5586C0D-4B73-454F-8293-16EED67507A1}" type="pres">
      <dgm:prSet presAssocID="{E3BE10F5-1E51-4956-B0AE-AE788F2765FE}" presName="node" presStyleLbl="revTx" presStyleIdx="4" presStyleCnt="6" custScaleX="156719">
        <dgm:presLayoutVars>
          <dgm:bulletEnabled val="1"/>
        </dgm:presLayoutVars>
      </dgm:prSet>
      <dgm:spPr/>
    </dgm:pt>
    <dgm:pt modelId="{557A293C-CA7D-48A0-B3E4-32EFC41ECCAF}" type="pres">
      <dgm:prSet presAssocID="{1A5120B4-295E-4D7E-A60A-FB5216623DDB}" presName="sibTrans" presStyleLbl="node1" presStyleIdx="4" presStyleCnt="6"/>
      <dgm:spPr/>
    </dgm:pt>
    <dgm:pt modelId="{37D72850-D21E-4DC9-882C-408A30B43477}" type="pres">
      <dgm:prSet presAssocID="{286A6DC8-3C05-47D5-A4CB-391AA7A68DD6}" presName="dummy" presStyleCnt="0"/>
      <dgm:spPr/>
    </dgm:pt>
    <dgm:pt modelId="{9040FAF9-7065-4B36-B4EA-CE5E56CD7472}" type="pres">
      <dgm:prSet presAssocID="{286A6DC8-3C05-47D5-A4CB-391AA7A68DD6}" presName="node" presStyleLbl="revTx" presStyleIdx="5" presStyleCnt="6">
        <dgm:presLayoutVars>
          <dgm:bulletEnabled val="1"/>
        </dgm:presLayoutVars>
      </dgm:prSet>
      <dgm:spPr/>
    </dgm:pt>
    <dgm:pt modelId="{D79754A2-E257-4C94-A62B-823D6C00FBA6}" type="pres">
      <dgm:prSet presAssocID="{662A385C-AAF3-4232-979B-D9975837B93A}" presName="sibTrans" presStyleLbl="node1" presStyleIdx="5" presStyleCnt="6"/>
      <dgm:spPr/>
    </dgm:pt>
  </dgm:ptLst>
  <dgm:cxnLst>
    <dgm:cxn modelId="{8A025C00-9CBD-4C57-9848-DF5FC9CE7A3A}" type="presOf" srcId="{286A6DC8-3C05-47D5-A4CB-391AA7A68DD6}" destId="{9040FAF9-7065-4B36-B4EA-CE5E56CD7472}" srcOrd="0" destOrd="0" presId="urn:microsoft.com/office/officeart/2005/8/layout/cycle1"/>
    <dgm:cxn modelId="{C62FD900-1EA4-4EE2-8487-B9B05A91725F}" srcId="{332F42A0-981E-48DE-9DEA-72681B743CFC}" destId="{885FB34A-390F-46D5-8054-8836D842820C}" srcOrd="1" destOrd="0" parTransId="{FC2F15DC-0D56-4EB9-96E4-16194D71EC67}" sibTransId="{E0601475-1AED-4781-8490-FE244870F476}"/>
    <dgm:cxn modelId="{6ADE9B12-0562-4ECE-91F2-86E48EE464A4}" type="presOf" srcId="{A67D3484-0F2A-4ACB-8D21-0FFABDA39E35}" destId="{5D586222-622F-4560-A52B-7B3A9C585CF5}" srcOrd="0" destOrd="0" presId="urn:microsoft.com/office/officeart/2005/8/layout/cycle1"/>
    <dgm:cxn modelId="{DDEF2640-EBA0-4F80-8978-954548A3E2DF}" srcId="{332F42A0-981E-48DE-9DEA-72681B743CFC}" destId="{286A6DC8-3C05-47D5-A4CB-391AA7A68DD6}" srcOrd="5" destOrd="0" parTransId="{C63E7D0F-1FA5-4DF2-91D0-AF34229BA4BF}" sibTransId="{662A385C-AAF3-4232-979B-D9975837B93A}"/>
    <dgm:cxn modelId="{80B07744-6851-4158-8141-AAA6B35A3057}" type="presOf" srcId="{1A5120B4-295E-4D7E-A60A-FB5216623DDB}" destId="{557A293C-CA7D-48A0-B3E4-32EFC41ECCAF}" srcOrd="0" destOrd="0" presId="urn:microsoft.com/office/officeart/2005/8/layout/cycle1"/>
    <dgm:cxn modelId="{29F87B48-00CA-411B-985A-E67903ACF3BC}" type="presOf" srcId="{92188E89-414C-4584-8E44-BEF3A1A0F2AF}" destId="{1C959F4A-6816-48C9-8847-A9CF67D32664}" srcOrd="0" destOrd="0" presId="urn:microsoft.com/office/officeart/2005/8/layout/cycle1"/>
    <dgm:cxn modelId="{DEA6914B-D81F-42D2-AD26-A8D2A5D08435}" type="presOf" srcId="{332F42A0-981E-48DE-9DEA-72681B743CFC}" destId="{440B49BF-5E5A-4805-988D-E8F365DB1916}" srcOrd="0" destOrd="0" presId="urn:microsoft.com/office/officeart/2005/8/layout/cycle1"/>
    <dgm:cxn modelId="{A031BE6D-60BA-4D2B-A179-D52C0E919F91}" srcId="{332F42A0-981E-48DE-9DEA-72681B743CFC}" destId="{8A9BE065-09C9-4FAC-A64F-65775E879588}" srcOrd="2" destOrd="0" parTransId="{A09736C1-7AC6-4FE5-9A9F-0D8EF83B5E68}" sibTransId="{A67D3484-0F2A-4ACB-8D21-0FFABDA39E35}"/>
    <dgm:cxn modelId="{F6588270-7D54-43CA-8CD8-DE062F8C7C00}" srcId="{332F42A0-981E-48DE-9DEA-72681B743CFC}" destId="{92188E89-414C-4584-8E44-BEF3A1A0F2AF}" srcOrd="0" destOrd="0" parTransId="{C50BF069-C187-41D4-8482-65A72681DF95}" sibTransId="{42B6003C-4D23-4D5B-A002-A48F5769FFA1}"/>
    <dgm:cxn modelId="{EFFCD171-9AF1-4F7D-A727-714EE6D6677B}" srcId="{332F42A0-981E-48DE-9DEA-72681B743CFC}" destId="{E3BE10F5-1E51-4956-B0AE-AE788F2765FE}" srcOrd="4" destOrd="0" parTransId="{33C8DD49-FC3E-4D7A-9367-43A4BDD934D8}" sibTransId="{1A5120B4-295E-4D7E-A60A-FB5216623DDB}"/>
    <dgm:cxn modelId="{1145987F-CEFA-4EB2-837C-54218D154CBD}" type="presOf" srcId="{F3E5ABE0-EDA3-4061-AB4C-ACB7AABD70C7}" destId="{D4A1E152-1DDF-4B61-A8F1-02C00A2C1B5E}" srcOrd="0" destOrd="0" presId="urn:microsoft.com/office/officeart/2005/8/layout/cycle1"/>
    <dgm:cxn modelId="{7F1A2E90-CBE2-4CD7-A47B-F095067FA077}" srcId="{332F42A0-981E-48DE-9DEA-72681B743CFC}" destId="{F3E5ABE0-EDA3-4061-AB4C-ACB7AABD70C7}" srcOrd="3" destOrd="0" parTransId="{AC5D385E-7A9C-488C-94E6-E2470AFD88F5}" sibTransId="{99B307A7-F0F0-4B14-9C41-C364EEE93B08}"/>
    <dgm:cxn modelId="{2D41209D-843E-435F-851E-1FE6D2987316}" type="presOf" srcId="{99B307A7-F0F0-4B14-9C41-C364EEE93B08}" destId="{ACDF1566-C152-48F8-B793-FE4206963F84}" srcOrd="0" destOrd="0" presId="urn:microsoft.com/office/officeart/2005/8/layout/cycle1"/>
    <dgm:cxn modelId="{E0C3CAA2-44BB-4050-93F0-437CF70E1CA5}" type="presOf" srcId="{E3BE10F5-1E51-4956-B0AE-AE788F2765FE}" destId="{D5586C0D-4B73-454F-8293-16EED67507A1}" srcOrd="0" destOrd="0" presId="urn:microsoft.com/office/officeart/2005/8/layout/cycle1"/>
    <dgm:cxn modelId="{C4E0ACBE-E046-4578-B6B2-544B64BE538E}" type="presOf" srcId="{42B6003C-4D23-4D5B-A002-A48F5769FFA1}" destId="{08A5F9DB-B0F4-429D-9B64-13C5F9E4DFEC}" srcOrd="0" destOrd="0" presId="urn:microsoft.com/office/officeart/2005/8/layout/cycle1"/>
    <dgm:cxn modelId="{0634B9C6-FB24-49BA-9FC2-F3A355A1FD7A}" type="presOf" srcId="{E0601475-1AED-4781-8490-FE244870F476}" destId="{A2FF0186-FFDB-44BF-B439-173F475869CE}" srcOrd="0" destOrd="0" presId="urn:microsoft.com/office/officeart/2005/8/layout/cycle1"/>
    <dgm:cxn modelId="{65D957C7-EB8B-44E1-BA7D-FDD1FE5C2A82}" type="presOf" srcId="{885FB34A-390F-46D5-8054-8836D842820C}" destId="{2FCCEB50-E096-496B-B4D6-8E85D507312E}" srcOrd="0" destOrd="0" presId="urn:microsoft.com/office/officeart/2005/8/layout/cycle1"/>
    <dgm:cxn modelId="{CA823CE3-0C37-43A7-96D9-16EE1F38BDF5}" type="presOf" srcId="{662A385C-AAF3-4232-979B-D9975837B93A}" destId="{D79754A2-E257-4C94-A62B-823D6C00FBA6}" srcOrd="0" destOrd="0" presId="urn:microsoft.com/office/officeart/2005/8/layout/cycle1"/>
    <dgm:cxn modelId="{AE7362EF-95E4-4B53-9EED-E2F71BCF9C47}" type="presOf" srcId="{8A9BE065-09C9-4FAC-A64F-65775E879588}" destId="{704535AC-19A4-4450-88C5-9B30183B53E8}" srcOrd="0" destOrd="0" presId="urn:microsoft.com/office/officeart/2005/8/layout/cycle1"/>
    <dgm:cxn modelId="{059215DF-6AD9-4764-A3DE-B5CCB7907CC6}" type="presParOf" srcId="{440B49BF-5E5A-4805-988D-E8F365DB1916}" destId="{2CB7CBB1-7E28-49B8-AB2D-B2EF4B898347}" srcOrd="0" destOrd="0" presId="urn:microsoft.com/office/officeart/2005/8/layout/cycle1"/>
    <dgm:cxn modelId="{A5732296-B955-40B8-8FA2-E6B0EE8B2EE2}" type="presParOf" srcId="{440B49BF-5E5A-4805-988D-E8F365DB1916}" destId="{1C959F4A-6816-48C9-8847-A9CF67D32664}" srcOrd="1" destOrd="0" presId="urn:microsoft.com/office/officeart/2005/8/layout/cycle1"/>
    <dgm:cxn modelId="{002E6830-F677-48DA-B56E-5C78C6753C54}" type="presParOf" srcId="{440B49BF-5E5A-4805-988D-E8F365DB1916}" destId="{08A5F9DB-B0F4-429D-9B64-13C5F9E4DFEC}" srcOrd="2" destOrd="0" presId="urn:microsoft.com/office/officeart/2005/8/layout/cycle1"/>
    <dgm:cxn modelId="{C725ABF0-5653-418A-BDA3-A844C00E3134}" type="presParOf" srcId="{440B49BF-5E5A-4805-988D-E8F365DB1916}" destId="{1742BA97-E925-4851-8E70-105ADF7C62FF}" srcOrd="3" destOrd="0" presId="urn:microsoft.com/office/officeart/2005/8/layout/cycle1"/>
    <dgm:cxn modelId="{1EAF14D5-91E3-4B5E-B1FE-398611F15F9C}" type="presParOf" srcId="{440B49BF-5E5A-4805-988D-E8F365DB1916}" destId="{2FCCEB50-E096-496B-B4D6-8E85D507312E}" srcOrd="4" destOrd="0" presId="urn:microsoft.com/office/officeart/2005/8/layout/cycle1"/>
    <dgm:cxn modelId="{59409E40-703E-4D9B-A277-5A03318ED88A}" type="presParOf" srcId="{440B49BF-5E5A-4805-988D-E8F365DB1916}" destId="{A2FF0186-FFDB-44BF-B439-173F475869CE}" srcOrd="5" destOrd="0" presId="urn:microsoft.com/office/officeart/2005/8/layout/cycle1"/>
    <dgm:cxn modelId="{C0A30860-360A-450C-90BD-B0BB5BF944F0}" type="presParOf" srcId="{440B49BF-5E5A-4805-988D-E8F365DB1916}" destId="{286FE404-D951-48FC-B92D-B0E439A87CBB}" srcOrd="6" destOrd="0" presId="urn:microsoft.com/office/officeart/2005/8/layout/cycle1"/>
    <dgm:cxn modelId="{C5F33A8D-BEFC-4B22-9E73-6C39982E1D47}" type="presParOf" srcId="{440B49BF-5E5A-4805-988D-E8F365DB1916}" destId="{704535AC-19A4-4450-88C5-9B30183B53E8}" srcOrd="7" destOrd="0" presId="urn:microsoft.com/office/officeart/2005/8/layout/cycle1"/>
    <dgm:cxn modelId="{E248EFD8-8DBA-47E7-A55E-2F87BD4646F4}" type="presParOf" srcId="{440B49BF-5E5A-4805-988D-E8F365DB1916}" destId="{5D586222-622F-4560-A52B-7B3A9C585CF5}" srcOrd="8" destOrd="0" presId="urn:microsoft.com/office/officeart/2005/8/layout/cycle1"/>
    <dgm:cxn modelId="{0436C425-FBB7-4840-A36F-7B8423CE3732}" type="presParOf" srcId="{440B49BF-5E5A-4805-988D-E8F365DB1916}" destId="{427FB71A-77DF-40A2-A7C8-4C0B6E99C15A}" srcOrd="9" destOrd="0" presId="urn:microsoft.com/office/officeart/2005/8/layout/cycle1"/>
    <dgm:cxn modelId="{3669BA8C-3CF0-474E-8529-620BD5E0B62E}" type="presParOf" srcId="{440B49BF-5E5A-4805-988D-E8F365DB1916}" destId="{D4A1E152-1DDF-4B61-A8F1-02C00A2C1B5E}" srcOrd="10" destOrd="0" presId="urn:microsoft.com/office/officeart/2005/8/layout/cycle1"/>
    <dgm:cxn modelId="{55D8EAFC-0036-4844-BDBB-72E852C1798A}" type="presParOf" srcId="{440B49BF-5E5A-4805-988D-E8F365DB1916}" destId="{ACDF1566-C152-48F8-B793-FE4206963F84}" srcOrd="11" destOrd="0" presId="urn:microsoft.com/office/officeart/2005/8/layout/cycle1"/>
    <dgm:cxn modelId="{5E918030-E9A3-4C45-A686-3A8E2F4E7277}" type="presParOf" srcId="{440B49BF-5E5A-4805-988D-E8F365DB1916}" destId="{0687E023-2117-422B-80D8-464B38DFF853}" srcOrd="12" destOrd="0" presId="urn:microsoft.com/office/officeart/2005/8/layout/cycle1"/>
    <dgm:cxn modelId="{C488EEAA-D4F6-4159-81E0-FE3CFE4249FE}" type="presParOf" srcId="{440B49BF-5E5A-4805-988D-E8F365DB1916}" destId="{D5586C0D-4B73-454F-8293-16EED67507A1}" srcOrd="13" destOrd="0" presId="urn:microsoft.com/office/officeart/2005/8/layout/cycle1"/>
    <dgm:cxn modelId="{2CE8B5C5-C2FB-434B-8938-5BCE03D16541}" type="presParOf" srcId="{440B49BF-5E5A-4805-988D-E8F365DB1916}" destId="{557A293C-CA7D-48A0-B3E4-32EFC41ECCAF}" srcOrd="14" destOrd="0" presId="urn:microsoft.com/office/officeart/2005/8/layout/cycle1"/>
    <dgm:cxn modelId="{2F990DD9-D1F4-41F6-9D45-7FA853605780}" type="presParOf" srcId="{440B49BF-5E5A-4805-988D-E8F365DB1916}" destId="{37D72850-D21E-4DC9-882C-408A30B43477}" srcOrd="15" destOrd="0" presId="urn:microsoft.com/office/officeart/2005/8/layout/cycle1"/>
    <dgm:cxn modelId="{88B33697-866F-4C79-92A6-F5C9646EBB7E}" type="presParOf" srcId="{440B49BF-5E5A-4805-988D-E8F365DB1916}" destId="{9040FAF9-7065-4B36-B4EA-CE5E56CD7472}" srcOrd="16" destOrd="0" presId="urn:microsoft.com/office/officeart/2005/8/layout/cycle1"/>
    <dgm:cxn modelId="{CE9FF597-64A5-4748-A08A-778372E7927D}" type="presParOf" srcId="{440B49BF-5E5A-4805-988D-E8F365DB1916}" destId="{D79754A2-E257-4C94-A62B-823D6C00FBA6}" srcOrd="17"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153D7C-CCE4-47EE-B093-02A1E3996D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DA6F5C-B133-42E7-9993-A6AEFAD5C43C}">
      <dgm:prSet/>
      <dgm:spPr/>
      <dgm:t>
        <a:bodyPr/>
        <a:lstStyle/>
        <a:p>
          <a:pPr>
            <a:lnSpc>
              <a:spcPct val="100000"/>
            </a:lnSpc>
          </a:pPr>
          <a:r>
            <a:rPr lang="en-US">
              <a:latin typeface="Century Gothic" panose="020B0502020202020204"/>
            </a:rPr>
            <a:t>Targeted</a:t>
          </a:r>
          <a:r>
            <a:rPr lang="en-US"/>
            <a:t> Outreach Efforts</a:t>
          </a:r>
        </a:p>
      </dgm:t>
    </dgm:pt>
    <dgm:pt modelId="{1AC3187B-240C-4F81-8F15-3589370C5054}" type="parTrans" cxnId="{656EBE12-55C8-418B-BFA8-2C3225515C42}">
      <dgm:prSet/>
      <dgm:spPr/>
      <dgm:t>
        <a:bodyPr/>
        <a:lstStyle/>
        <a:p>
          <a:endParaRPr lang="en-US"/>
        </a:p>
      </dgm:t>
    </dgm:pt>
    <dgm:pt modelId="{D745A90C-DD1E-4D6E-9A64-785178547C3D}" type="sibTrans" cxnId="{656EBE12-55C8-418B-BFA8-2C3225515C42}">
      <dgm:prSet/>
      <dgm:spPr/>
      <dgm:t>
        <a:bodyPr/>
        <a:lstStyle/>
        <a:p>
          <a:endParaRPr lang="en-US"/>
        </a:p>
      </dgm:t>
    </dgm:pt>
    <dgm:pt modelId="{A784FF45-02ED-41A8-AAB3-F232F466BBF0}">
      <dgm:prSet/>
      <dgm:spPr/>
      <dgm:t>
        <a:bodyPr/>
        <a:lstStyle/>
        <a:p>
          <a:pPr>
            <a:lnSpc>
              <a:spcPct val="100000"/>
            </a:lnSpc>
          </a:pPr>
          <a:r>
            <a:rPr lang="en-US"/>
            <a:t>Parterning with Community Based Organizations to help develop future applicant pools</a:t>
          </a:r>
        </a:p>
      </dgm:t>
    </dgm:pt>
    <dgm:pt modelId="{83DA40ED-2CA4-4DA4-BE63-D5E195EA51C5}" type="parTrans" cxnId="{C70DE8D9-9784-4D8F-B766-A4C0216B6687}">
      <dgm:prSet/>
      <dgm:spPr/>
      <dgm:t>
        <a:bodyPr/>
        <a:lstStyle/>
        <a:p>
          <a:endParaRPr lang="en-US"/>
        </a:p>
      </dgm:t>
    </dgm:pt>
    <dgm:pt modelId="{73691200-92EF-49ED-B2B3-2EEDB621962B}" type="sibTrans" cxnId="{C70DE8D9-9784-4D8F-B766-A4C0216B6687}">
      <dgm:prSet/>
      <dgm:spPr/>
      <dgm:t>
        <a:bodyPr/>
        <a:lstStyle/>
        <a:p>
          <a:endParaRPr lang="en-US"/>
        </a:p>
      </dgm:t>
    </dgm:pt>
    <dgm:pt modelId="{6706300E-6465-4714-B7EF-343FD9772839}">
      <dgm:prSet/>
      <dgm:spPr/>
      <dgm:t>
        <a:bodyPr/>
        <a:lstStyle/>
        <a:p>
          <a:pPr>
            <a:lnSpc>
              <a:spcPct val="100000"/>
            </a:lnSpc>
          </a:pPr>
          <a:r>
            <a:rPr lang="en-US"/>
            <a:t>Participate in Yeilding Campaigns</a:t>
          </a:r>
        </a:p>
      </dgm:t>
    </dgm:pt>
    <dgm:pt modelId="{14C8A7F9-E7B7-4AC0-9CBD-DDB57F76B908}" type="parTrans" cxnId="{00D1D09C-0740-420F-8D42-D50D1EFD3F0A}">
      <dgm:prSet/>
      <dgm:spPr/>
      <dgm:t>
        <a:bodyPr/>
        <a:lstStyle/>
        <a:p>
          <a:endParaRPr lang="en-US"/>
        </a:p>
      </dgm:t>
    </dgm:pt>
    <dgm:pt modelId="{3D3A00DA-AD8E-4529-BB39-FA88D7697881}" type="sibTrans" cxnId="{00D1D09C-0740-420F-8D42-D50D1EFD3F0A}">
      <dgm:prSet/>
      <dgm:spPr/>
      <dgm:t>
        <a:bodyPr/>
        <a:lstStyle/>
        <a:p>
          <a:endParaRPr lang="en-US"/>
        </a:p>
      </dgm:t>
    </dgm:pt>
    <dgm:pt modelId="{4689FE17-094E-4191-A035-8437AB938629}">
      <dgm:prSet/>
      <dgm:spPr/>
      <dgm:t>
        <a:bodyPr/>
        <a:lstStyle/>
        <a:p>
          <a:pPr rtl="0">
            <a:lnSpc>
              <a:spcPct val="100000"/>
            </a:lnSpc>
          </a:pPr>
          <a:r>
            <a:rPr lang="en-US">
              <a:latin typeface="Century Gothic" panose="020B0502020202020204"/>
            </a:rPr>
            <a:t>Leverage Mentorship</a:t>
          </a:r>
          <a:r>
            <a:rPr lang="en-US"/>
            <a:t> </a:t>
          </a:r>
        </a:p>
      </dgm:t>
    </dgm:pt>
    <dgm:pt modelId="{39EF23D6-7DFB-4CA1-B1FA-F1D0702E165B}" type="parTrans" cxnId="{86766C9C-347B-4D52-B29A-2E530D7529AF}">
      <dgm:prSet/>
      <dgm:spPr/>
      <dgm:t>
        <a:bodyPr/>
        <a:lstStyle/>
        <a:p>
          <a:endParaRPr lang="en-US"/>
        </a:p>
      </dgm:t>
    </dgm:pt>
    <dgm:pt modelId="{70378625-FBB2-4329-B86C-72B9B98142B9}" type="sibTrans" cxnId="{86766C9C-347B-4D52-B29A-2E530D7529AF}">
      <dgm:prSet/>
      <dgm:spPr/>
      <dgm:t>
        <a:bodyPr/>
        <a:lstStyle/>
        <a:p>
          <a:endParaRPr lang="en-US"/>
        </a:p>
      </dgm:t>
    </dgm:pt>
    <dgm:pt modelId="{ABE2366F-B09B-46B5-AA4B-0F025E4DB515}" type="pres">
      <dgm:prSet presAssocID="{9A153D7C-CCE4-47EE-B093-02A1E3996D5C}" presName="root" presStyleCnt="0">
        <dgm:presLayoutVars>
          <dgm:dir/>
          <dgm:resizeHandles val="exact"/>
        </dgm:presLayoutVars>
      </dgm:prSet>
      <dgm:spPr/>
    </dgm:pt>
    <dgm:pt modelId="{4DE08490-0DD6-4FC8-8830-84983950CCB2}" type="pres">
      <dgm:prSet presAssocID="{CADA6F5C-B133-42E7-9993-A6AEFAD5C43C}" presName="compNode" presStyleCnt="0"/>
      <dgm:spPr/>
    </dgm:pt>
    <dgm:pt modelId="{CE94BF01-468F-4D85-9540-0BAA7F873752}" type="pres">
      <dgm:prSet presAssocID="{CADA6F5C-B133-42E7-9993-A6AEFAD5C43C}" presName="bgRect" presStyleLbl="bgShp" presStyleIdx="0" presStyleCnt="4"/>
      <dgm:spPr/>
    </dgm:pt>
    <dgm:pt modelId="{BEABDD1B-9DFA-44E3-A51D-0F548D167891}" type="pres">
      <dgm:prSet presAssocID="{CADA6F5C-B133-42E7-9993-A6AEFAD5C4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gaphone"/>
        </a:ext>
      </dgm:extLst>
    </dgm:pt>
    <dgm:pt modelId="{EF88A6E3-2681-4511-934A-56F8945CE501}" type="pres">
      <dgm:prSet presAssocID="{CADA6F5C-B133-42E7-9993-A6AEFAD5C43C}" presName="spaceRect" presStyleCnt="0"/>
      <dgm:spPr/>
    </dgm:pt>
    <dgm:pt modelId="{7D9A7D7D-7730-46EA-B184-BCB879E16406}" type="pres">
      <dgm:prSet presAssocID="{CADA6F5C-B133-42E7-9993-A6AEFAD5C43C}" presName="parTx" presStyleLbl="revTx" presStyleIdx="0" presStyleCnt="4">
        <dgm:presLayoutVars>
          <dgm:chMax val="0"/>
          <dgm:chPref val="0"/>
        </dgm:presLayoutVars>
      </dgm:prSet>
      <dgm:spPr/>
    </dgm:pt>
    <dgm:pt modelId="{F0C80281-33DB-476B-805F-186F7C589220}" type="pres">
      <dgm:prSet presAssocID="{D745A90C-DD1E-4D6E-9A64-785178547C3D}" presName="sibTrans" presStyleCnt="0"/>
      <dgm:spPr/>
    </dgm:pt>
    <dgm:pt modelId="{EE4249D0-1519-4907-8F9D-5643E57B3C26}" type="pres">
      <dgm:prSet presAssocID="{A784FF45-02ED-41A8-AAB3-F232F466BBF0}" presName="compNode" presStyleCnt="0"/>
      <dgm:spPr/>
    </dgm:pt>
    <dgm:pt modelId="{0EBEA636-E7FA-42F1-8901-CBEC51CD7C57}" type="pres">
      <dgm:prSet presAssocID="{A784FF45-02ED-41A8-AAB3-F232F466BBF0}" presName="bgRect" presStyleLbl="bgShp" presStyleIdx="1" presStyleCnt="4"/>
      <dgm:spPr/>
    </dgm:pt>
    <dgm:pt modelId="{2E0B2F6F-4C20-427C-8466-D75CCB732BA4}" type="pres">
      <dgm:prSet presAssocID="{A784FF45-02ED-41A8-AAB3-F232F466BB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F7D5DABA-A50C-4201-ABC4-B5B028D96FCC}" type="pres">
      <dgm:prSet presAssocID="{A784FF45-02ED-41A8-AAB3-F232F466BBF0}" presName="spaceRect" presStyleCnt="0"/>
      <dgm:spPr/>
    </dgm:pt>
    <dgm:pt modelId="{924D30C2-6D4D-4048-BFF8-17B3CF988EA2}" type="pres">
      <dgm:prSet presAssocID="{A784FF45-02ED-41A8-AAB3-F232F466BBF0}" presName="parTx" presStyleLbl="revTx" presStyleIdx="1" presStyleCnt="4">
        <dgm:presLayoutVars>
          <dgm:chMax val="0"/>
          <dgm:chPref val="0"/>
        </dgm:presLayoutVars>
      </dgm:prSet>
      <dgm:spPr/>
    </dgm:pt>
    <dgm:pt modelId="{8195FE21-6B1E-4403-AA6A-22FC5737B788}" type="pres">
      <dgm:prSet presAssocID="{73691200-92EF-49ED-B2B3-2EEDB621962B}" presName="sibTrans" presStyleCnt="0"/>
      <dgm:spPr/>
    </dgm:pt>
    <dgm:pt modelId="{39CA059E-7311-474E-931C-8756EDBFAB4E}" type="pres">
      <dgm:prSet presAssocID="{6706300E-6465-4714-B7EF-343FD9772839}" presName="compNode" presStyleCnt="0"/>
      <dgm:spPr/>
    </dgm:pt>
    <dgm:pt modelId="{C6D1464C-C4D5-4760-8C64-9342A7F89BD1}" type="pres">
      <dgm:prSet presAssocID="{6706300E-6465-4714-B7EF-343FD9772839}" presName="bgRect" presStyleLbl="bgShp" presStyleIdx="2" presStyleCnt="4"/>
      <dgm:spPr/>
    </dgm:pt>
    <dgm:pt modelId="{8562934D-28D3-47B0-849E-096CAC1789E1}" type="pres">
      <dgm:prSet presAssocID="{6706300E-6465-4714-B7EF-343FD97728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781B439A-1D7F-4573-B558-83F6EAC19245}" type="pres">
      <dgm:prSet presAssocID="{6706300E-6465-4714-B7EF-343FD9772839}" presName="spaceRect" presStyleCnt="0"/>
      <dgm:spPr/>
    </dgm:pt>
    <dgm:pt modelId="{FF8EAF22-1198-44C7-8FE6-F0820C569178}" type="pres">
      <dgm:prSet presAssocID="{6706300E-6465-4714-B7EF-343FD9772839}" presName="parTx" presStyleLbl="revTx" presStyleIdx="2" presStyleCnt="4">
        <dgm:presLayoutVars>
          <dgm:chMax val="0"/>
          <dgm:chPref val="0"/>
        </dgm:presLayoutVars>
      </dgm:prSet>
      <dgm:spPr/>
    </dgm:pt>
    <dgm:pt modelId="{F6DF5220-2B4F-49CE-BBC2-D74C5AD14397}" type="pres">
      <dgm:prSet presAssocID="{3D3A00DA-AD8E-4529-BB39-FA88D7697881}" presName="sibTrans" presStyleCnt="0"/>
      <dgm:spPr/>
    </dgm:pt>
    <dgm:pt modelId="{0933DB35-16CC-4494-9330-AA4C5F3E82ED}" type="pres">
      <dgm:prSet presAssocID="{4689FE17-094E-4191-A035-8437AB938629}" presName="compNode" presStyleCnt="0"/>
      <dgm:spPr/>
    </dgm:pt>
    <dgm:pt modelId="{3F4176D6-76C6-4EC3-924D-271D83C25770}" type="pres">
      <dgm:prSet presAssocID="{4689FE17-094E-4191-A035-8437AB938629}" presName="bgRect" presStyleLbl="bgShp" presStyleIdx="3" presStyleCnt="4"/>
      <dgm:spPr/>
    </dgm:pt>
    <dgm:pt modelId="{82961AA1-8135-467A-982C-FFEDED7BFE4A}" type="pres">
      <dgm:prSet presAssocID="{4689FE17-094E-4191-A035-8437AB9386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4B8EA47E-3C40-4A60-9F8F-7FAE9D3A81E2}" type="pres">
      <dgm:prSet presAssocID="{4689FE17-094E-4191-A035-8437AB938629}" presName="spaceRect" presStyleCnt="0"/>
      <dgm:spPr/>
    </dgm:pt>
    <dgm:pt modelId="{B1A5A6C6-6A1D-4FA0-9C3F-62110D946B1D}" type="pres">
      <dgm:prSet presAssocID="{4689FE17-094E-4191-A035-8437AB938629}" presName="parTx" presStyleLbl="revTx" presStyleIdx="3" presStyleCnt="4">
        <dgm:presLayoutVars>
          <dgm:chMax val="0"/>
          <dgm:chPref val="0"/>
        </dgm:presLayoutVars>
      </dgm:prSet>
      <dgm:spPr/>
    </dgm:pt>
  </dgm:ptLst>
  <dgm:cxnLst>
    <dgm:cxn modelId="{656EBE12-55C8-418B-BFA8-2C3225515C42}" srcId="{9A153D7C-CCE4-47EE-B093-02A1E3996D5C}" destId="{CADA6F5C-B133-42E7-9993-A6AEFAD5C43C}" srcOrd="0" destOrd="0" parTransId="{1AC3187B-240C-4F81-8F15-3589370C5054}" sibTransId="{D745A90C-DD1E-4D6E-9A64-785178547C3D}"/>
    <dgm:cxn modelId="{8ED6323D-7522-457D-9201-B5DD9BC20C75}" type="presOf" srcId="{9A153D7C-CCE4-47EE-B093-02A1E3996D5C}" destId="{ABE2366F-B09B-46B5-AA4B-0F025E4DB515}" srcOrd="0" destOrd="0" presId="urn:microsoft.com/office/officeart/2018/2/layout/IconVerticalSolidList"/>
    <dgm:cxn modelId="{2AB7A786-8D45-4596-891C-4EA73E845FE4}" type="presOf" srcId="{4689FE17-094E-4191-A035-8437AB938629}" destId="{B1A5A6C6-6A1D-4FA0-9C3F-62110D946B1D}" srcOrd="0" destOrd="0" presId="urn:microsoft.com/office/officeart/2018/2/layout/IconVerticalSolidList"/>
    <dgm:cxn modelId="{86766C9C-347B-4D52-B29A-2E530D7529AF}" srcId="{9A153D7C-CCE4-47EE-B093-02A1E3996D5C}" destId="{4689FE17-094E-4191-A035-8437AB938629}" srcOrd="3" destOrd="0" parTransId="{39EF23D6-7DFB-4CA1-B1FA-F1D0702E165B}" sibTransId="{70378625-FBB2-4329-B86C-72B9B98142B9}"/>
    <dgm:cxn modelId="{00D1D09C-0740-420F-8D42-D50D1EFD3F0A}" srcId="{9A153D7C-CCE4-47EE-B093-02A1E3996D5C}" destId="{6706300E-6465-4714-B7EF-343FD9772839}" srcOrd="2" destOrd="0" parTransId="{14C8A7F9-E7B7-4AC0-9CBD-DDB57F76B908}" sibTransId="{3D3A00DA-AD8E-4529-BB39-FA88D7697881}"/>
    <dgm:cxn modelId="{D02D6CBE-A58A-43A2-BC4A-5EA4855D192C}" type="presOf" srcId="{A784FF45-02ED-41A8-AAB3-F232F466BBF0}" destId="{924D30C2-6D4D-4048-BFF8-17B3CF988EA2}" srcOrd="0" destOrd="0" presId="urn:microsoft.com/office/officeart/2018/2/layout/IconVerticalSolidList"/>
    <dgm:cxn modelId="{13A87AD7-D50C-46F2-91B8-E0D53E044318}" type="presOf" srcId="{6706300E-6465-4714-B7EF-343FD9772839}" destId="{FF8EAF22-1198-44C7-8FE6-F0820C569178}" srcOrd="0" destOrd="0" presId="urn:microsoft.com/office/officeart/2018/2/layout/IconVerticalSolidList"/>
    <dgm:cxn modelId="{C70DE8D9-9784-4D8F-B766-A4C0216B6687}" srcId="{9A153D7C-CCE4-47EE-B093-02A1E3996D5C}" destId="{A784FF45-02ED-41A8-AAB3-F232F466BBF0}" srcOrd="1" destOrd="0" parTransId="{83DA40ED-2CA4-4DA4-BE63-D5E195EA51C5}" sibTransId="{73691200-92EF-49ED-B2B3-2EEDB621962B}"/>
    <dgm:cxn modelId="{70AAF3EC-0824-42B3-854E-11A6B680343A}" type="presOf" srcId="{CADA6F5C-B133-42E7-9993-A6AEFAD5C43C}" destId="{7D9A7D7D-7730-46EA-B184-BCB879E16406}" srcOrd="0" destOrd="0" presId="urn:microsoft.com/office/officeart/2018/2/layout/IconVerticalSolidList"/>
    <dgm:cxn modelId="{82555A97-5B84-45A5-B67F-47530485FF37}" type="presParOf" srcId="{ABE2366F-B09B-46B5-AA4B-0F025E4DB515}" destId="{4DE08490-0DD6-4FC8-8830-84983950CCB2}" srcOrd="0" destOrd="0" presId="urn:microsoft.com/office/officeart/2018/2/layout/IconVerticalSolidList"/>
    <dgm:cxn modelId="{EEF24026-0965-45FA-A879-BF8FA9DC8714}" type="presParOf" srcId="{4DE08490-0DD6-4FC8-8830-84983950CCB2}" destId="{CE94BF01-468F-4D85-9540-0BAA7F873752}" srcOrd="0" destOrd="0" presId="urn:microsoft.com/office/officeart/2018/2/layout/IconVerticalSolidList"/>
    <dgm:cxn modelId="{1742FAFF-DA4B-4578-A04A-8494DC80222C}" type="presParOf" srcId="{4DE08490-0DD6-4FC8-8830-84983950CCB2}" destId="{BEABDD1B-9DFA-44E3-A51D-0F548D167891}" srcOrd="1" destOrd="0" presId="urn:microsoft.com/office/officeart/2018/2/layout/IconVerticalSolidList"/>
    <dgm:cxn modelId="{292399E8-90F6-4950-A733-41AA77190700}" type="presParOf" srcId="{4DE08490-0DD6-4FC8-8830-84983950CCB2}" destId="{EF88A6E3-2681-4511-934A-56F8945CE501}" srcOrd="2" destOrd="0" presId="urn:microsoft.com/office/officeart/2018/2/layout/IconVerticalSolidList"/>
    <dgm:cxn modelId="{C9187920-DE5C-4F10-9827-0B1F62217E74}" type="presParOf" srcId="{4DE08490-0DD6-4FC8-8830-84983950CCB2}" destId="{7D9A7D7D-7730-46EA-B184-BCB879E16406}" srcOrd="3" destOrd="0" presId="urn:microsoft.com/office/officeart/2018/2/layout/IconVerticalSolidList"/>
    <dgm:cxn modelId="{5820E6AE-730F-4CDF-A949-54556D0579E5}" type="presParOf" srcId="{ABE2366F-B09B-46B5-AA4B-0F025E4DB515}" destId="{F0C80281-33DB-476B-805F-186F7C589220}" srcOrd="1" destOrd="0" presId="urn:microsoft.com/office/officeart/2018/2/layout/IconVerticalSolidList"/>
    <dgm:cxn modelId="{C4C48793-6AFA-4D0E-8103-967F8694299E}" type="presParOf" srcId="{ABE2366F-B09B-46B5-AA4B-0F025E4DB515}" destId="{EE4249D0-1519-4907-8F9D-5643E57B3C26}" srcOrd="2" destOrd="0" presId="urn:microsoft.com/office/officeart/2018/2/layout/IconVerticalSolidList"/>
    <dgm:cxn modelId="{19478B22-BE7B-4391-8C75-1DF7109AF554}" type="presParOf" srcId="{EE4249D0-1519-4907-8F9D-5643E57B3C26}" destId="{0EBEA636-E7FA-42F1-8901-CBEC51CD7C57}" srcOrd="0" destOrd="0" presId="urn:microsoft.com/office/officeart/2018/2/layout/IconVerticalSolidList"/>
    <dgm:cxn modelId="{F1917D6E-EF56-4A9E-9919-F29A3D390F9F}" type="presParOf" srcId="{EE4249D0-1519-4907-8F9D-5643E57B3C26}" destId="{2E0B2F6F-4C20-427C-8466-D75CCB732BA4}" srcOrd="1" destOrd="0" presId="urn:microsoft.com/office/officeart/2018/2/layout/IconVerticalSolidList"/>
    <dgm:cxn modelId="{075349E4-0FAD-45BD-9C6F-A4B7EAAD3B94}" type="presParOf" srcId="{EE4249D0-1519-4907-8F9D-5643E57B3C26}" destId="{F7D5DABA-A50C-4201-ABC4-B5B028D96FCC}" srcOrd="2" destOrd="0" presId="urn:microsoft.com/office/officeart/2018/2/layout/IconVerticalSolidList"/>
    <dgm:cxn modelId="{0A1E7AAD-A663-4488-A761-486E72C9D392}" type="presParOf" srcId="{EE4249D0-1519-4907-8F9D-5643E57B3C26}" destId="{924D30C2-6D4D-4048-BFF8-17B3CF988EA2}" srcOrd="3" destOrd="0" presId="urn:microsoft.com/office/officeart/2018/2/layout/IconVerticalSolidList"/>
    <dgm:cxn modelId="{6D365371-BE04-40D2-9B18-A0C4368DA343}" type="presParOf" srcId="{ABE2366F-B09B-46B5-AA4B-0F025E4DB515}" destId="{8195FE21-6B1E-4403-AA6A-22FC5737B788}" srcOrd="3" destOrd="0" presId="urn:microsoft.com/office/officeart/2018/2/layout/IconVerticalSolidList"/>
    <dgm:cxn modelId="{7C4E8148-FA6E-4B29-A010-B4D02C442A28}" type="presParOf" srcId="{ABE2366F-B09B-46B5-AA4B-0F025E4DB515}" destId="{39CA059E-7311-474E-931C-8756EDBFAB4E}" srcOrd="4" destOrd="0" presId="urn:microsoft.com/office/officeart/2018/2/layout/IconVerticalSolidList"/>
    <dgm:cxn modelId="{5909B729-2E7B-4284-944D-E2B4E01CBC19}" type="presParOf" srcId="{39CA059E-7311-474E-931C-8756EDBFAB4E}" destId="{C6D1464C-C4D5-4760-8C64-9342A7F89BD1}" srcOrd="0" destOrd="0" presId="urn:microsoft.com/office/officeart/2018/2/layout/IconVerticalSolidList"/>
    <dgm:cxn modelId="{2B0AC64E-F921-4D9B-A65B-EA6884D49EB0}" type="presParOf" srcId="{39CA059E-7311-474E-931C-8756EDBFAB4E}" destId="{8562934D-28D3-47B0-849E-096CAC1789E1}" srcOrd="1" destOrd="0" presId="urn:microsoft.com/office/officeart/2018/2/layout/IconVerticalSolidList"/>
    <dgm:cxn modelId="{B909E448-980E-447C-96E1-F49568BF50EE}" type="presParOf" srcId="{39CA059E-7311-474E-931C-8756EDBFAB4E}" destId="{781B439A-1D7F-4573-B558-83F6EAC19245}" srcOrd="2" destOrd="0" presId="urn:microsoft.com/office/officeart/2018/2/layout/IconVerticalSolidList"/>
    <dgm:cxn modelId="{B7F3281C-972E-4151-8E93-1A4D9BD263AF}" type="presParOf" srcId="{39CA059E-7311-474E-931C-8756EDBFAB4E}" destId="{FF8EAF22-1198-44C7-8FE6-F0820C569178}" srcOrd="3" destOrd="0" presId="urn:microsoft.com/office/officeart/2018/2/layout/IconVerticalSolidList"/>
    <dgm:cxn modelId="{30C1BA71-93FA-4AE9-A5C4-00B2A716DD4D}" type="presParOf" srcId="{ABE2366F-B09B-46B5-AA4B-0F025E4DB515}" destId="{F6DF5220-2B4F-49CE-BBC2-D74C5AD14397}" srcOrd="5" destOrd="0" presId="urn:microsoft.com/office/officeart/2018/2/layout/IconVerticalSolidList"/>
    <dgm:cxn modelId="{C5A7286A-1E03-4419-AD9B-075AE2C2F9B1}" type="presParOf" srcId="{ABE2366F-B09B-46B5-AA4B-0F025E4DB515}" destId="{0933DB35-16CC-4494-9330-AA4C5F3E82ED}" srcOrd="6" destOrd="0" presId="urn:microsoft.com/office/officeart/2018/2/layout/IconVerticalSolidList"/>
    <dgm:cxn modelId="{DF84398F-05AA-48A6-AF3E-7C189D66E7C1}" type="presParOf" srcId="{0933DB35-16CC-4494-9330-AA4C5F3E82ED}" destId="{3F4176D6-76C6-4EC3-924D-271D83C25770}" srcOrd="0" destOrd="0" presId="urn:microsoft.com/office/officeart/2018/2/layout/IconVerticalSolidList"/>
    <dgm:cxn modelId="{E4E314C3-5BED-4987-A507-FCB0A9710FBA}" type="presParOf" srcId="{0933DB35-16CC-4494-9330-AA4C5F3E82ED}" destId="{82961AA1-8135-467A-982C-FFEDED7BFE4A}" srcOrd="1" destOrd="0" presId="urn:microsoft.com/office/officeart/2018/2/layout/IconVerticalSolidList"/>
    <dgm:cxn modelId="{8E3B8115-EDFF-4081-89E4-2DEBB036EDC7}" type="presParOf" srcId="{0933DB35-16CC-4494-9330-AA4C5F3E82ED}" destId="{4B8EA47E-3C40-4A60-9F8F-7FAE9D3A81E2}" srcOrd="2" destOrd="0" presId="urn:microsoft.com/office/officeart/2018/2/layout/IconVerticalSolidList"/>
    <dgm:cxn modelId="{83124073-AEF0-4119-BE4A-7023B98A7BBE}" type="presParOf" srcId="{0933DB35-16CC-4494-9330-AA4C5F3E82ED}" destId="{B1A5A6C6-6A1D-4FA0-9C3F-62110D946B1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9F4A-6816-48C9-8847-A9CF67D32664}">
      <dsp:nvSpPr>
        <dsp:cNvPr id="0" name=""/>
        <dsp:cNvSpPr/>
      </dsp:nvSpPr>
      <dsp:spPr>
        <a:xfrm>
          <a:off x="5819995" y="13657"/>
          <a:ext cx="1286649"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START: Identify &amp; Recruit Volunteers</a:t>
          </a:r>
        </a:p>
      </dsp:txBody>
      <dsp:txXfrm>
        <a:off x="5819995" y="13657"/>
        <a:ext cx="1286649" cy="1286649"/>
      </dsp:txXfrm>
    </dsp:sp>
    <dsp:sp modelId="{08A5F9DB-B0F4-429D-9B64-13C5F9E4DFEC}">
      <dsp:nvSpPr>
        <dsp:cNvPr id="0" name=""/>
        <dsp:cNvSpPr/>
      </dsp:nvSpPr>
      <dsp:spPr>
        <a:xfrm>
          <a:off x="1880461" y="130"/>
          <a:ext cx="6291681" cy="6291681"/>
        </a:xfrm>
        <a:prstGeom prst="circularArrow">
          <a:avLst>
            <a:gd name="adj1" fmla="val 3988"/>
            <a:gd name="adj2" fmla="val 250145"/>
            <a:gd name="adj3" fmla="val 20573774"/>
            <a:gd name="adj4" fmla="val 18982347"/>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CCEB50-E096-496B-B4D6-8E85D507312E}">
      <dsp:nvSpPr>
        <dsp:cNvPr id="0" name=""/>
        <dsp:cNvSpPr/>
      </dsp:nvSpPr>
      <dsp:spPr>
        <a:xfrm>
          <a:off x="7257013" y="2502646"/>
          <a:ext cx="1286649"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Train</a:t>
          </a:r>
        </a:p>
      </dsp:txBody>
      <dsp:txXfrm>
        <a:off x="7257013" y="2502646"/>
        <a:ext cx="1286649" cy="1286649"/>
      </dsp:txXfrm>
    </dsp:sp>
    <dsp:sp modelId="{A2FF0186-FFDB-44BF-B439-173F475869CE}">
      <dsp:nvSpPr>
        <dsp:cNvPr id="0" name=""/>
        <dsp:cNvSpPr/>
      </dsp:nvSpPr>
      <dsp:spPr>
        <a:xfrm>
          <a:off x="1880461" y="130"/>
          <a:ext cx="6291681" cy="6291681"/>
        </a:xfrm>
        <a:prstGeom prst="circularArrow">
          <a:avLst>
            <a:gd name="adj1" fmla="val 3988"/>
            <a:gd name="adj2" fmla="val 250145"/>
            <a:gd name="adj3" fmla="val 2147153"/>
            <a:gd name="adj4" fmla="val 776081"/>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535AC-19A4-4450-88C5-9B30183B53E8}">
      <dsp:nvSpPr>
        <dsp:cNvPr id="0" name=""/>
        <dsp:cNvSpPr/>
      </dsp:nvSpPr>
      <dsp:spPr>
        <a:xfrm>
          <a:off x="5302768" y="4991634"/>
          <a:ext cx="2321103"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Communicate Expectations</a:t>
          </a:r>
        </a:p>
      </dsp:txBody>
      <dsp:txXfrm>
        <a:off x="5302768" y="4991634"/>
        <a:ext cx="2321103" cy="1286649"/>
      </dsp:txXfrm>
    </dsp:sp>
    <dsp:sp modelId="{5D586222-622F-4560-A52B-7B3A9C585CF5}">
      <dsp:nvSpPr>
        <dsp:cNvPr id="0" name=""/>
        <dsp:cNvSpPr/>
      </dsp:nvSpPr>
      <dsp:spPr>
        <a:xfrm>
          <a:off x="1880461" y="130"/>
          <a:ext cx="6291681" cy="6291681"/>
        </a:xfrm>
        <a:prstGeom prst="circularArrow">
          <a:avLst>
            <a:gd name="adj1" fmla="val 3988"/>
            <a:gd name="adj2" fmla="val 250145"/>
            <a:gd name="adj3" fmla="val 5613895"/>
            <a:gd name="adj4" fmla="val 5068796"/>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1E152-1DDF-4B61-A8F1-02C00A2C1B5E}">
      <dsp:nvSpPr>
        <dsp:cNvPr id="0" name=""/>
        <dsp:cNvSpPr/>
      </dsp:nvSpPr>
      <dsp:spPr>
        <a:xfrm>
          <a:off x="2539036" y="4991634"/>
          <a:ext cx="2100494"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Coordinate Activity</a:t>
          </a:r>
        </a:p>
      </dsp:txBody>
      <dsp:txXfrm>
        <a:off x="2539036" y="4991634"/>
        <a:ext cx="2100494" cy="1286649"/>
      </dsp:txXfrm>
    </dsp:sp>
    <dsp:sp modelId="{ACDF1566-C152-48F8-B793-FE4206963F84}">
      <dsp:nvSpPr>
        <dsp:cNvPr id="0" name=""/>
        <dsp:cNvSpPr/>
      </dsp:nvSpPr>
      <dsp:spPr>
        <a:xfrm>
          <a:off x="1880461" y="130"/>
          <a:ext cx="6291681" cy="6291681"/>
        </a:xfrm>
        <a:prstGeom prst="circularArrow">
          <a:avLst>
            <a:gd name="adj1" fmla="val 3988"/>
            <a:gd name="adj2" fmla="val 250145"/>
            <a:gd name="adj3" fmla="val 9773774"/>
            <a:gd name="adj4" fmla="val 8402703"/>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586C0D-4B73-454F-8293-16EED67507A1}">
      <dsp:nvSpPr>
        <dsp:cNvPr id="0" name=""/>
        <dsp:cNvSpPr/>
      </dsp:nvSpPr>
      <dsp:spPr>
        <a:xfrm>
          <a:off x="1144053" y="2502646"/>
          <a:ext cx="2016424"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Provide Recognition</a:t>
          </a:r>
        </a:p>
      </dsp:txBody>
      <dsp:txXfrm>
        <a:off x="1144053" y="2502646"/>
        <a:ext cx="2016424" cy="1286649"/>
      </dsp:txXfrm>
    </dsp:sp>
    <dsp:sp modelId="{557A293C-CA7D-48A0-B3E4-32EFC41ECCAF}">
      <dsp:nvSpPr>
        <dsp:cNvPr id="0" name=""/>
        <dsp:cNvSpPr/>
      </dsp:nvSpPr>
      <dsp:spPr>
        <a:xfrm>
          <a:off x="1880461" y="130"/>
          <a:ext cx="6291681" cy="6291681"/>
        </a:xfrm>
        <a:prstGeom prst="circularArrow">
          <a:avLst>
            <a:gd name="adj1" fmla="val 3988"/>
            <a:gd name="adj2" fmla="val 250145"/>
            <a:gd name="adj3" fmla="val 13167508"/>
            <a:gd name="adj4" fmla="val 11576081"/>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40FAF9-7065-4B36-B4EA-CE5E56CD7472}">
      <dsp:nvSpPr>
        <dsp:cNvPr id="0" name=""/>
        <dsp:cNvSpPr/>
      </dsp:nvSpPr>
      <dsp:spPr>
        <a:xfrm>
          <a:off x="2945959" y="13657"/>
          <a:ext cx="1286649" cy="128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Collect Feedback</a:t>
          </a:r>
        </a:p>
      </dsp:txBody>
      <dsp:txXfrm>
        <a:off x="2945959" y="13657"/>
        <a:ext cx="1286649" cy="1286649"/>
      </dsp:txXfrm>
    </dsp:sp>
    <dsp:sp modelId="{D79754A2-E257-4C94-A62B-823D6C00FBA6}">
      <dsp:nvSpPr>
        <dsp:cNvPr id="0" name=""/>
        <dsp:cNvSpPr/>
      </dsp:nvSpPr>
      <dsp:spPr>
        <a:xfrm>
          <a:off x="1880461" y="130"/>
          <a:ext cx="6291681" cy="6291681"/>
        </a:xfrm>
        <a:prstGeom prst="circularArrow">
          <a:avLst>
            <a:gd name="adj1" fmla="val 3988"/>
            <a:gd name="adj2" fmla="val 250145"/>
            <a:gd name="adj3" fmla="val 16911724"/>
            <a:gd name="adj4" fmla="val 15238132"/>
            <a:gd name="adj5" fmla="val 4652"/>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4BF01-468F-4D85-9540-0BAA7F873752}">
      <dsp:nvSpPr>
        <dsp:cNvPr id="0" name=""/>
        <dsp:cNvSpPr/>
      </dsp:nvSpPr>
      <dsp:spPr>
        <a:xfrm>
          <a:off x="0" y="1910"/>
          <a:ext cx="4878959" cy="9684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BDD1B-9DFA-44E3-A51D-0F548D167891}">
      <dsp:nvSpPr>
        <dsp:cNvPr id="0" name=""/>
        <dsp:cNvSpPr/>
      </dsp:nvSpPr>
      <dsp:spPr>
        <a:xfrm>
          <a:off x="292942" y="219802"/>
          <a:ext cx="532623" cy="532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9A7D7D-7730-46EA-B184-BCB879E16406}">
      <dsp:nvSpPr>
        <dsp:cNvPr id="0" name=""/>
        <dsp:cNvSpPr/>
      </dsp:nvSpPr>
      <dsp:spPr>
        <a:xfrm>
          <a:off x="1118508" y="1910"/>
          <a:ext cx="3760450"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711200">
            <a:lnSpc>
              <a:spcPct val="100000"/>
            </a:lnSpc>
            <a:spcBef>
              <a:spcPct val="0"/>
            </a:spcBef>
            <a:spcAft>
              <a:spcPct val="35000"/>
            </a:spcAft>
            <a:buNone/>
          </a:pPr>
          <a:r>
            <a:rPr lang="en-US" sz="1600" kern="1200">
              <a:latin typeface="Century Gothic" panose="020B0502020202020204"/>
            </a:rPr>
            <a:t>Targeted</a:t>
          </a:r>
          <a:r>
            <a:rPr lang="en-US" sz="1600" kern="1200"/>
            <a:t> Outreach Efforts</a:t>
          </a:r>
        </a:p>
      </dsp:txBody>
      <dsp:txXfrm>
        <a:off x="1118508" y="1910"/>
        <a:ext cx="3760450" cy="968406"/>
      </dsp:txXfrm>
    </dsp:sp>
    <dsp:sp modelId="{0EBEA636-E7FA-42F1-8901-CBEC51CD7C57}">
      <dsp:nvSpPr>
        <dsp:cNvPr id="0" name=""/>
        <dsp:cNvSpPr/>
      </dsp:nvSpPr>
      <dsp:spPr>
        <a:xfrm>
          <a:off x="0" y="1212418"/>
          <a:ext cx="4878959" cy="9684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0B2F6F-4C20-427C-8466-D75CCB732BA4}">
      <dsp:nvSpPr>
        <dsp:cNvPr id="0" name=""/>
        <dsp:cNvSpPr/>
      </dsp:nvSpPr>
      <dsp:spPr>
        <a:xfrm>
          <a:off x="292942" y="1430309"/>
          <a:ext cx="532623" cy="532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D30C2-6D4D-4048-BFF8-17B3CF988EA2}">
      <dsp:nvSpPr>
        <dsp:cNvPr id="0" name=""/>
        <dsp:cNvSpPr/>
      </dsp:nvSpPr>
      <dsp:spPr>
        <a:xfrm>
          <a:off x="1118508" y="1212418"/>
          <a:ext cx="3760450"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711200">
            <a:lnSpc>
              <a:spcPct val="100000"/>
            </a:lnSpc>
            <a:spcBef>
              <a:spcPct val="0"/>
            </a:spcBef>
            <a:spcAft>
              <a:spcPct val="35000"/>
            </a:spcAft>
            <a:buNone/>
          </a:pPr>
          <a:r>
            <a:rPr lang="en-US" sz="1600" kern="1200"/>
            <a:t>Parterning with Community Based Organizations to help develop future applicant pools</a:t>
          </a:r>
        </a:p>
      </dsp:txBody>
      <dsp:txXfrm>
        <a:off x="1118508" y="1212418"/>
        <a:ext cx="3760450" cy="968406"/>
      </dsp:txXfrm>
    </dsp:sp>
    <dsp:sp modelId="{C6D1464C-C4D5-4760-8C64-9342A7F89BD1}">
      <dsp:nvSpPr>
        <dsp:cNvPr id="0" name=""/>
        <dsp:cNvSpPr/>
      </dsp:nvSpPr>
      <dsp:spPr>
        <a:xfrm>
          <a:off x="0" y="2422925"/>
          <a:ext cx="4878959" cy="9684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2934D-28D3-47B0-849E-096CAC1789E1}">
      <dsp:nvSpPr>
        <dsp:cNvPr id="0" name=""/>
        <dsp:cNvSpPr/>
      </dsp:nvSpPr>
      <dsp:spPr>
        <a:xfrm>
          <a:off x="292942" y="2640817"/>
          <a:ext cx="532623" cy="532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EAF22-1198-44C7-8FE6-F0820C569178}">
      <dsp:nvSpPr>
        <dsp:cNvPr id="0" name=""/>
        <dsp:cNvSpPr/>
      </dsp:nvSpPr>
      <dsp:spPr>
        <a:xfrm>
          <a:off x="1118508" y="2422925"/>
          <a:ext cx="3760450"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711200">
            <a:lnSpc>
              <a:spcPct val="100000"/>
            </a:lnSpc>
            <a:spcBef>
              <a:spcPct val="0"/>
            </a:spcBef>
            <a:spcAft>
              <a:spcPct val="35000"/>
            </a:spcAft>
            <a:buNone/>
          </a:pPr>
          <a:r>
            <a:rPr lang="en-US" sz="1600" kern="1200"/>
            <a:t>Participate in Yeilding Campaigns</a:t>
          </a:r>
        </a:p>
      </dsp:txBody>
      <dsp:txXfrm>
        <a:off x="1118508" y="2422925"/>
        <a:ext cx="3760450" cy="968406"/>
      </dsp:txXfrm>
    </dsp:sp>
    <dsp:sp modelId="{3F4176D6-76C6-4EC3-924D-271D83C25770}">
      <dsp:nvSpPr>
        <dsp:cNvPr id="0" name=""/>
        <dsp:cNvSpPr/>
      </dsp:nvSpPr>
      <dsp:spPr>
        <a:xfrm>
          <a:off x="0" y="3633433"/>
          <a:ext cx="4878959" cy="9684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961AA1-8135-467A-982C-FFEDED7BFE4A}">
      <dsp:nvSpPr>
        <dsp:cNvPr id="0" name=""/>
        <dsp:cNvSpPr/>
      </dsp:nvSpPr>
      <dsp:spPr>
        <a:xfrm>
          <a:off x="292942" y="3851324"/>
          <a:ext cx="532623" cy="532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A5A6C6-6A1D-4FA0-9C3F-62110D946B1D}">
      <dsp:nvSpPr>
        <dsp:cNvPr id="0" name=""/>
        <dsp:cNvSpPr/>
      </dsp:nvSpPr>
      <dsp:spPr>
        <a:xfrm>
          <a:off x="1118508" y="3633433"/>
          <a:ext cx="3760450" cy="968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90" tIns="102490" rIns="102490" bIns="102490" numCol="1" spcCol="1270" anchor="ctr" anchorCtr="0">
          <a:noAutofit/>
        </a:bodyPr>
        <a:lstStyle/>
        <a:p>
          <a:pPr marL="0" lvl="0" indent="0" algn="l" defTabSz="711200" rtl="0">
            <a:lnSpc>
              <a:spcPct val="100000"/>
            </a:lnSpc>
            <a:spcBef>
              <a:spcPct val="0"/>
            </a:spcBef>
            <a:spcAft>
              <a:spcPct val="35000"/>
            </a:spcAft>
            <a:buNone/>
          </a:pPr>
          <a:r>
            <a:rPr lang="en-US" sz="1600" kern="1200">
              <a:latin typeface="Century Gothic" panose="020B0502020202020204"/>
            </a:rPr>
            <a:t>Leverage Mentorship</a:t>
          </a:r>
          <a:r>
            <a:rPr lang="en-US" sz="1600" kern="1200"/>
            <a:t> </a:t>
          </a:r>
        </a:p>
      </dsp:txBody>
      <dsp:txXfrm>
        <a:off x="1118508" y="3633433"/>
        <a:ext cx="3760450" cy="96840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9C09AD-1B89-4808-95E8-65F8052B6A0B}" type="datetimeFigureOut">
              <a:rPr lang="en-US" smtClean="0"/>
              <a:t>9/6/2022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0284F-946C-4064-B6C1-7A81464E1B17}" type="slidenum">
              <a:rPr lang="en-US" smtClean="0"/>
              <a:t>‹#›</a:t>
            </a:fld>
            <a:endParaRPr lang="en-US"/>
          </a:p>
        </p:txBody>
      </p:sp>
    </p:spTree>
    <p:extLst>
      <p:ext uri="{BB962C8B-B14F-4D97-AF65-F5344CB8AC3E}">
        <p14:creationId xmlns:p14="http://schemas.microsoft.com/office/powerpoint/2010/main" val="180948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CGATE, AIP</a:t>
            </a:r>
          </a:p>
        </p:txBody>
      </p:sp>
      <p:sp>
        <p:nvSpPr>
          <p:cNvPr id="4" name="Slide Number Placeholder 3"/>
          <p:cNvSpPr>
            <a:spLocks noGrp="1"/>
          </p:cNvSpPr>
          <p:nvPr>
            <p:ph type="sldNum" sz="quarter" idx="5"/>
          </p:nvPr>
        </p:nvSpPr>
        <p:spPr/>
        <p:txBody>
          <a:bodyPr/>
          <a:lstStyle/>
          <a:p>
            <a:fld id="{0D00284F-946C-4064-B6C1-7A81464E1B17}" type="slidenum">
              <a:rPr lang="en-US" smtClean="0"/>
              <a:t>2</a:t>
            </a:fld>
            <a:endParaRPr lang="en-US"/>
          </a:p>
        </p:txBody>
      </p:sp>
    </p:spTree>
    <p:extLst>
      <p:ext uri="{BB962C8B-B14F-4D97-AF65-F5344CB8AC3E}">
        <p14:creationId xmlns:p14="http://schemas.microsoft.com/office/powerpoint/2010/main" val="1224051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2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9B827F21-CEED-4FBA-9354-516C5B01D296}"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96076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118728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405165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186367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96201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417927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3321570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324334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101573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827F21-CEED-4FBA-9354-516C5B01D296}" type="datetimeFigureOut">
              <a:rPr lang="en-US" smtClean="0"/>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358964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827F21-CEED-4FBA-9354-516C5B01D296}"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792477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827F21-CEED-4FBA-9354-516C5B01D296}" type="datetimeFigureOut">
              <a:rPr lang="en-US" smtClean="0"/>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130822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827F21-CEED-4FBA-9354-516C5B01D296}" type="datetimeFigureOut">
              <a:rPr lang="en-US" smtClean="0"/>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368174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27F21-CEED-4FBA-9354-516C5B01D296}" type="datetimeFigureOut">
              <a:rPr lang="en-US" smtClean="0"/>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371639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827F21-CEED-4FBA-9354-516C5B01D296}"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6061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827F21-CEED-4FBA-9354-516C5B01D296}" type="datetimeFigureOut">
              <a:rPr lang="en-US" smtClean="0"/>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12FF8-9505-46D6-B38C-655A671376D8}" type="slidenum">
              <a:rPr lang="en-US" smtClean="0"/>
              <a:t>‹#›</a:t>
            </a:fld>
            <a:endParaRPr lang="en-US"/>
          </a:p>
        </p:txBody>
      </p:sp>
    </p:spTree>
    <p:extLst>
      <p:ext uri="{BB962C8B-B14F-4D97-AF65-F5344CB8AC3E}">
        <p14:creationId xmlns:p14="http://schemas.microsoft.com/office/powerpoint/2010/main" val="297645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B827F21-CEED-4FBA-9354-516C5B01D296}" type="datetimeFigureOut">
              <a:rPr lang="en-US" smtClean="0"/>
              <a:t>9/6/2022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6012FF8-9505-46D6-B38C-655A671376D8}" type="slidenum">
              <a:rPr lang="en-US" smtClean="0"/>
              <a:t>‹#›</a:t>
            </a:fld>
            <a:endParaRPr lang="en-US"/>
          </a:p>
        </p:txBody>
      </p:sp>
    </p:spTree>
    <p:extLst>
      <p:ext uri="{BB962C8B-B14F-4D97-AF65-F5344CB8AC3E}">
        <p14:creationId xmlns:p14="http://schemas.microsoft.com/office/powerpoint/2010/main" val="34303549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fanie.J.senkow@uscga.edu"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Alexander.G.eames@uscg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in.H.Kim@uscg.mil" TargetMode="External"/><Relationship Id="rId2" Type="http://schemas.openxmlformats.org/officeDocument/2006/relationships/hyperlink" Target="mailto:Andrea.JP.Smith@uscg.mil" TargetMode="External"/><Relationship Id="rId1" Type="http://schemas.openxmlformats.org/officeDocument/2006/relationships/slideLayout" Target="../slideLayouts/slideLayout11.xml"/><Relationship Id="rId4" Type="http://schemas.openxmlformats.org/officeDocument/2006/relationships/hyperlink" Target="mailto:Daivd.ASmith@uscg.mil"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5" Type="http://schemas.openxmlformats.org/officeDocument/2006/relationships/image" Target="../media/image17.png"/><Relationship Id="rId4" Type="http://schemas.openxmlformats.org/officeDocument/2006/relationships/hyperlink" Target="https://uscga.chronus.com/p/p6/abou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uscga.edu/"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www.gocoastguard.com/" TargetMode="External"/><Relationship Id="rId5" Type="http://schemas.openxmlformats.org/officeDocument/2006/relationships/hyperlink" Target="http://www.uscgasports.com/" TargetMode="External"/><Relationship Id="rId4" Type="http://schemas.openxmlformats.org/officeDocument/2006/relationships/hyperlink" Target="http://www.uscga.edu/partner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83366"/>
            <a:ext cx="9144000" cy="2387600"/>
          </a:xfrm>
        </p:spPr>
        <p:txBody>
          <a:bodyPr>
            <a:normAutofit fontScale="90000"/>
          </a:bodyPr>
          <a:lstStyle/>
          <a:p>
            <a:r>
              <a:rPr lang="en-US" sz="5300" b="1" dirty="0"/>
              <a:t>USCGA Admissions </a:t>
            </a:r>
            <a:br>
              <a:rPr lang="en-US" sz="5300" b="1" dirty="0"/>
            </a:br>
            <a:r>
              <a:rPr lang="en-US" sz="5300" b="1" dirty="0"/>
              <a:t>Partner Overview</a:t>
            </a:r>
            <a:br>
              <a:rPr lang="en-US" b="1" dirty="0"/>
            </a:br>
            <a:br>
              <a:rPr lang="en-US" b="1" dirty="0"/>
            </a:br>
            <a:endParaRPr lang="en-US" b="1" dirty="0"/>
          </a:p>
        </p:txBody>
      </p:sp>
      <p:sp>
        <p:nvSpPr>
          <p:cNvPr id="3" name="Subtitle 2"/>
          <p:cNvSpPr>
            <a:spLocks noGrp="1"/>
          </p:cNvSpPr>
          <p:nvPr>
            <p:ph type="subTitle" idx="1"/>
          </p:nvPr>
        </p:nvSpPr>
        <p:spPr>
          <a:xfrm>
            <a:off x="1373332" y="3837940"/>
            <a:ext cx="6400800" cy="1347586"/>
          </a:xfrm>
        </p:spPr>
        <p:txBody>
          <a:bodyPr>
            <a:normAutofit/>
          </a:bodyPr>
          <a:lstStyle/>
          <a:p>
            <a:r>
              <a:rPr lang="en-US" sz="1600" b="1" dirty="0"/>
              <a:t>Associate Director for Volunteer Programs</a:t>
            </a:r>
          </a:p>
          <a:p>
            <a:r>
              <a:rPr lang="en-US" sz="1400" b="1" dirty="0"/>
              <a:t>Vacant</a:t>
            </a:r>
            <a:endParaRPr lang="en-US" dirty="0"/>
          </a:p>
        </p:txBody>
      </p:sp>
      <p:pic>
        <p:nvPicPr>
          <p:cNvPr id="6" name="Picture 5" descr="A picture containing tree, outdoor, person, clothing&#10;&#10;Description automatically generated">
            <a:extLst>
              <a:ext uri="{FF2B5EF4-FFF2-40B4-BE49-F238E27FC236}">
                <a16:creationId xmlns:a16="http://schemas.microsoft.com/office/drawing/2014/main" id="{A0BEEA35-8946-4F83-82F6-10FBB0015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33" y="5188884"/>
            <a:ext cx="935064" cy="1147924"/>
          </a:xfrm>
          <a:prstGeom prst="rect">
            <a:avLst/>
          </a:prstGeom>
        </p:spPr>
      </p:pic>
      <p:sp>
        <p:nvSpPr>
          <p:cNvPr id="7" name="Subtitle 2">
            <a:extLst>
              <a:ext uri="{FF2B5EF4-FFF2-40B4-BE49-F238E27FC236}">
                <a16:creationId xmlns:a16="http://schemas.microsoft.com/office/drawing/2014/main" id="{60C1C7FB-C474-4ECD-8BEB-5E99F49E2566}"/>
              </a:ext>
            </a:extLst>
          </p:cNvPr>
          <p:cNvSpPr txBox="1">
            <a:spLocks/>
          </p:cNvSpPr>
          <p:nvPr/>
        </p:nvSpPr>
        <p:spPr>
          <a:xfrm>
            <a:off x="1372729" y="5188758"/>
            <a:ext cx="6400800" cy="134758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1600" b="1"/>
              <a:t>Volunteer Programs Support &amp; Marketing Specialist</a:t>
            </a:r>
          </a:p>
          <a:p>
            <a:r>
              <a:rPr lang="en-US" sz="1400" b="1"/>
              <a:t>Stefanie Senkow</a:t>
            </a:r>
          </a:p>
          <a:p>
            <a:r>
              <a:rPr lang="en-US" sz="1400">
                <a:hlinkClick r:id="rId3"/>
              </a:rPr>
              <a:t>Stefanie.J.Senkow@uscga.edu</a:t>
            </a:r>
            <a:r>
              <a:rPr lang="en-US" sz="1400"/>
              <a:t>  l  </a:t>
            </a:r>
            <a:r>
              <a:rPr lang="en-US" sz="1400" b="1"/>
              <a:t>860.701.6327</a:t>
            </a:r>
            <a:r>
              <a:rPr lang="en-US" sz="1400"/>
              <a:t> </a:t>
            </a:r>
          </a:p>
        </p:txBody>
      </p:sp>
      <p:sp>
        <p:nvSpPr>
          <p:cNvPr id="5" name="Subtitle 2">
            <a:extLst>
              <a:ext uri="{FF2B5EF4-FFF2-40B4-BE49-F238E27FC236}">
                <a16:creationId xmlns:a16="http://schemas.microsoft.com/office/drawing/2014/main" id="{1D293C7B-53FF-4679-9456-0746FF9B1569}"/>
              </a:ext>
            </a:extLst>
          </p:cNvPr>
          <p:cNvSpPr txBox="1">
            <a:spLocks/>
          </p:cNvSpPr>
          <p:nvPr/>
        </p:nvSpPr>
        <p:spPr>
          <a:xfrm>
            <a:off x="7816878" y="3841657"/>
            <a:ext cx="6400800" cy="1347586"/>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1600" b="1"/>
              <a:t>Associate Director for Diversity Outreach</a:t>
            </a:r>
          </a:p>
          <a:p>
            <a:r>
              <a:rPr lang="en-US" sz="1600" b="1"/>
              <a:t>&amp; Student Engagement</a:t>
            </a:r>
          </a:p>
          <a:p>
            <a:r>
              <a:rPr lang="en-US" sz="1400" b="1"/>
              <a:t>Katy Robbins</a:t>
            </a:r>
          </a:p>
          <a:p>
            <a:r>
              <a:rPr lang="en-US" sz="1400">
                <a:hlinkClick r:id="rId4"/>
              </a:rPr>
              <a:t>Katy.A.Robbins@uscga.edu</a:t>
            </a:r>
            <a:r>
              <a:rPr lang="en-US" sz="1400"/>
              <a:t>  l  </a:t>
            </a:r>
            <a:r>
              <a:rPr lang="en-US" sz="1400" b="1"/>
              <a:t>860.701.6177</a:t>
            </a:r>
          </a:p>
        </p:txBody>
      </p:sp>
      <p:pic>
        <p:nvPicPr>
          <p:cNvPr id="10" name="Picture 10">
            <a:extLst>
              <a:ext uri="{FF2B5EF4-FFF2-40B4-BE49-F238E27FC236}">
                <a16:creationId xmlns:a16="http://schemas.microsoft.com/office/drawing/2014/main" id="{28C8FD56-C9D3-4BD9-93B8-946FF232B0F2}"/>
              </a:ext>
            </a:extLst>
          </p:cNvPr>
          <p:cNvPicPr>
            <a:picLocks noChangeAspect="1"/>
          </p:cNvPicPr>
          <p:nvPr/>
        </p:nvPicPr>
        <p:blipFill>
          <a:blip r:embed="rId5"/>
          <a:stretch>
            <a:fillRect/>
          </a:stretch>
        </p:blipFill>
        <p:spPr>
          <a:xfrm>
            <a:off x="6740913" y="3838808"/>
            <a:ext cx="1024053" cy="1113263"/>
          </a:xfrm>
          <a:prstGeom prst="rect">
            <a:avLst/>
          </a:prstGeom>
        </p:spPr>
      </p:pic>
    </p:spTree>
    <p:extLst>
      <p:ext uri="{BB962C8B-B14F-4D97-AF65-F5344CB8AC3E}">
        <p14:creationId xmlns:p14="http://schemas.microsoft.com/office/powerpoint/2010/main" val="77793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4649CBC7-C40F-4D08-A54D-AEB306DE19E1}"/>
              </a:ext>
            </a:extLst>
          </p:cNvPr>
          <p:cNvGraphicFramePr>
            <a:graphicFrameLocks noGrp="1"/>
          </p:cNvGraphicFramePr>
          <p:nvPr/>
        </p:nvGraphicFramePr>
        <p:xfrm>
          <a:off x="792480" y="1145782"/>
          <a:ext cx="10607044" cy="4432014"/>
        </p:xfrm>
        <a:graphic>
          <a:graphicData uri="http://schemas.openxmlformats.org/drawingml/2006/table">
            <a:tbl>
              <a:tblPr firstRow="1" bandRow="1">
                <a:tableStyleId>{5C22544A-7EE6-4342-B048-85BDC9FD1C3A}</a:tableStyleId>
              </a:tblPr>
              <a:tblGrid>
                <a:gridCol w="553930">
                  <a:extLst>
                    <a:ext uri="{9D8B030D-6E8A-4147-A177-3AD203B41FA5}">
                      <a16:colId xmlns:a16="http://schemas.microsoft.com/office/drawing/2014/main" val="3391746827"/>
                    </a:ext>
                  </a:extLst>
                </a:gridCol>
                <a:gridCol w="1662591">
                  <a:extLst>
                    <a:ext uri="{9D8B030D-6E8A-4147-A177-3AD203B41FA5}">
                      <a16:colId xmlns:a16="http://schemas.microsoft.com/office/drawing/2014/main" val="3241523885"/>
                    </a:ext>
                  </a:extLst>
                </a:gridCol>
                <a:gridCol w="2358012">
                  <a:extLst>
                    <a:ext uri="{9D8B030D-6E8A-4147-A177-3AD203B41FA5}">
                      <a16:colId xmlns:a16="http://schemas.microsoft.com/office/drawing/2014/main" val="4092910692"/>
                    </a:ext>
                  </a:extLst>
                </a:gridCol>
                <a:gridCol w="2304518">
                  <a:extLst>
                    <a:ext uri="{9D8B030D-6E8A-4147-A177-3AD203B41FA5}">
                      <a16:colId xmlns:a16="http://schemas.microsoft.com/office/drawing/2014/main" val="3468358735"/>
                    </a:ext>
                  </a:extLst>
                </a:gridCol>
                <a:gridCol w="971183">
                  <a:extLst>
                    <a:ext uri="{9D8B030D-6E8A-4147-A177-3AD203B41FA5}">
                      <a16:colId xmlns:a16="http://schemas.microsoft.com/office/drawing/2014/main" val="1950296078"/>
                    </a:ext>
                  </a:extLst>
                </a:gridCol>
                <a:gridCol w="841460">
                  <a:extLst>
                    <a:ext uri="{9D8B030D-6E8A-4147-A177-3AD203B41FA5}">
                      <a16:colId xmlns:a16="http://schemas.microsoft.com/office/drawing/2014/main" val="3426182249"/>
                    </a:ext>
                  </a:extLst>
                </a:gridCol>
                <a:gridCol w="1915350">
                  <a:extLst>
                    <a:ext uri="{9D8B030D-6E8A-4147-A177-3AD203B41FA5}">
                      <a16:colId xmlns:a16="http://schemas.microsoft.com/office/drawing/2014/main" val="3376899923"/>
                    </a:ext>
                  </a:extLst>
                </a:gridCol>
              </a:tblGrid>
              <a:tr h="261907">
                <a:tc gridSpan="7">
                  <a:txBody>
                    <a:bodyPr/>
                    <a:lstStyle/>
                    <a:p>
                      <a:r>
                        <a:rPr lang="en-US" sz="1500">
                          <a:effectLst/>
                        </a:rPr>
                        <a:t>Partner Activity Totals 2021</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0619652"/>
                  </a:ext>
                </a:extLst>
              </a:tr>
              <a:tr h="493000">
                <a:tc>
                  <a:txBody>
                    <a:bodyPr/>
                    <a:lstStyle/>
                    <a:p>
                      <a:endParaRPr lang="en-US" sz="1500">
                        <a:effectLst/>
                      </a:endParaRPr>
                    </a:p>
                  </a:txBody>
                  <a:tcPr marL="0" marR="0" marT="0" marB="0" anchor="ctr"/>
                </a:tc>
                <a:tc>
                  <a:txBody>
                    <a:bodyPr/>
                    <a:lstStyle/>
                    <a:p>
                      <a:r>
                        <a:rPr lang="en-US" sz="1500">
                          <a:effectLst/>
                        </a:rPr>
                        <a:t>Miles</a:t>
                      </a:r>
                    </a:p>
                  </a:txBody>
                  <a:tcPr marL="0" marR="0" marT="0" marB="0" anchor="ctr"/>
                </a:tc>
                <a:tc>
                  <a:txBody>
                    <a:bodyPr/>
                    <a:lstStyle/>
                    <a:p>
                      <a:r>
                        <a:rPr lang="en-US" sz="1500">
                          <a:effectLst/>
                        </a:rPr>
                        <a:t>Event Length (Hrs)</a:t>
                      </a:r>
                    </a:p>
                  </a:txBody>
                  <a:tcPr marL="0" marR="0" marT="0" marB="0" anchor="ctr"/>
                </a:tc>
                <a:tc>
                  <a:txBody>
                    <a:bodyPr/>
                    <a:lstStyle/>
                    <a:p>
                      <a:r>
                        <a:rPr lang="en-US" sz="1500">
                          <a:effectLst/>
                        </a:rPr>
                        <a:t>Number of Students At Event</a:t>
                      </a:r>
                    </a:p>
                  </a:txBody>
                  <a:tcPr marL="0" marR="0" marT="0" marB="0" anchor="ctr"/>
                </a:tc>
                <a:tc>
                  <a:txBody>
                    <a:bodyPr/>
                    <a:lstStyle/>
                    <a:p>
                      <a:r>
                        <a:rPr lang="en-US" sz="1500">
                          <a:effectLst/>
                        </a:rPr>
                        <a:t>Percent Minorities</a:t>
                      </a:r>
                    </a:p>
                  </a:txBody>
                  <a:tcPr marL="0" marR="0" marT="0" marB="0" anchor="ctr"/>
                </a:tc>
                <a:tc>
                  <a:txBody>
                    <a:bodyPr/>
                    <a:lstStyle/>
                    <a:p>
                      <a:r>
                        <a:rPr lang="en-US" sz="1500">
                          <a:effectLst/>
                        </a:rPr>
                        <a:t>Percent Female</a:t>
                      </a:r>
                    </a:p>
                  </a:txBody>
                  <a:tcPr marL="0" marR="0" marT="0" marB="0" anchor="ctr"/>
                </a:tc>
                <a:tc>
                  <a:txBody>
                    <a:bodyPr/>
                    <a:lstStyle/>
                    <a:p>
                      <a:r>
                        <a:rPr lang="en-US" sz="1500">
                          <a:effectLst/>
                        </a:rPr>
                        <a:t>Quality Interactions</a:t>
                      </a:r>
                    </a:p>
                  </a:txBody>
                  <a:tcPr marL="0" marR="0" marT="0" marB="0" anchor="ctr"/>
                </a:tc>
                <a:extLst>
                  <a:ext uri="{0D108BD9-81ED-4DB2-BD59-A6C34878D82A}">
                    <a16:rowId xmlns:a16="http://schemas.microsoft.com/office/drawing/2014/main" val="179324003"/>
                  </a:ext>
                </a:extLst>
              </a:tr>
              <a:tr h="493000">
                <a:tc>
                  <a:txBody>
                    <a:bodyPr/>
                    <a:lstStyle/>
                    <a:p>
                      <a:r>
                        <a:rPr lang="en-US" sz="1500">
                          <a:effectLst/>
                        </a:rPr>
                        <a:t>Nov-Dec</a:t>
                      </a:r>
                    </a:p>
                  </a:txBody>
                  <a:tcPr marL="0" marR="0" marT="0" marB="0" anchor="ctr"/>
                </a:tc>
                <a:tc>
                  <a:txBody>
                    <a:bodyPr/>
                    <a:lstStyle/>
                    <a:p>
                      <a:pPr algn="r"/>
                      <a:r>
                        <a:rPr lang="en-US" sz="1500">
                          <a:effectLst/>
                        </a:rPr>
                        <a:t>7866</a:t>
                      </a:r>
                    </a:p>
                  </a:txBody>
                  <a:tcPr marL="0" marR="0" marT="0" marB="0" anchor="ctr"/>
                </a:tc>
                <a:tc>
                  <a:txBody>
                    <a:bodyPr/>
                    <a:lstStyle/>
                    <a:p>
                      <a:pPr algn="r"/>
                      <a:r>
                        <a:rPr lang="en-US" sz="1500">
                          <a:effectLst/>
                        </a:rPr>
                        <a:t>501</a:t>
                      </a:r>
                    </a:p>
                  </a:txBody>
                  <a:tcPr marL="0" marR="0" marT="0" marB="0" anchor="ctr"/>
                </a:tc>
                <a:tc>
                  <a:txBody>
                    <a:bodyPr/>
                    <a:lstStyle/>
                    <a:p>
                      <a:pPr algn="r"/>
                      <a:r>
                        <a:rPr lang="en-US" sz="1500">
                          <a:effectLst/>
                        </a:rPr>
                        <a:t>18686</a:t>
                      </a:r>
                    </a:p>
                  </a:txBody>
                  <a:tcPr marL="0" marR="0" marT="0" marB="0" anchor="ctr"/>
                </a:tc>
                <a:tc>
                  <a:txBody>
                    <a:bodyPr/>
                    <a:lstStyle/>
                    <a:p>
                      <a:pPr algn="r"/>
                      <a:r>
                        <a:rPr lang="en-US" sz="1500">
                          <a:effectLst/>
                        </a:rPr>
                        <a:t>28%</a:t>
                      </a:r>
                    </a:p>
                  </a:txBody>
                  <a:tcPr marL="0" marR="0" marT="0" marB="0" anchor="ctr"/>
                </a:tc>
                <a:tc>
                  <a:txBody>
                    <a:bodyPr/>
                    <a:lstStyle/>
                    <a:p>
                      <a:pPr algn="r"/>
                      <a:r>
                        <a:rPr lang="en-US" sz="1500">
                          <a:effectLst/>
                        </a:rPr>
                        <a:t>29%</a:t>
                      </a:r>
                    </a:p>
                  </a:txBody>
                  <a:tcPr marL="0" marR="0" marT="0" marB="0" anchor="ctr"/>
                </a:tc>
                <a:tc>
                  <a:txBody>
                    <a:bodyPr/>
                    <a:lstStyle/>
                    <a:p>
                      <a:pPr algn="r"/>
                      <a:r>
                        <a:rPr lang="en-US" sz="1500"/>
                        <a:t>1593</a:t>
                      </a:r>
                    </a:p>
                  </a:txBody>
                  <a:tcPr marL="0" marR="0" marT="0" marB="0" anchor="ctr"/>
                </a:tc>
                <a:extLst>
                  <a:ext uri="{0D108BD9-81ED-4DB2-BD59-A6C34878D82A}">
                    <a16:rowId xmlns:a16="http://schemas.microsoft.com/office/drawing/2014/main" val="3553474420"/>
                  </a:ext>
                </a:extLst>
              </a:tr>
              <a:tr h="493000">
                <a:tc>
                  <a:txBody>
                    <a:bodyPr/>
                    <a:lstStyle/>
                    <a:p>
                      <a:r>
                        <a:rPr lang="en-US" sz="1500">
                          <a:effectLst/>
                        </a:rPr>
                        <a:t>Sep-Oct</a:t>
                      </a:r>
                    </a:p>
                  </a:txBody>
                  <a:tcPr marL="0" marR="0" marT="0" marB="0" anchor="ctr"/>
                </a:tc>
                <a:tc>
                  <a:txBody>
                    <a:bodyPr/>
                    <a:lstStyle/>
                    <a:p>
                      <a:pPr algn="r"/>
                      <a:r>
                        <a:rPr lang="en-US" sz="1500">
                          <a:effectLst/>
                        </a:rPr>
                        <a:t>11686</a:t>
                      </a:r>
                    </a:p>
                  </a:txBody>
                  <a:tcPr marL="0" marR="0" marT="0" marB="0" anchor="ctr"/>
                </a:tc>
                <a:tc>
                  <a:txBody>
                    <a:bodyPr/>
                    <a:lstStyle/>
                    <a:p>
                      <a:pPr algn="r"/>
                      <a:r>
                        <a:rPr lang="en-US" sz="1500">
                          <a:effectLst/>
                        </a:rPr>
                        <a:t>677</a:t>
                      </a:r>
                    </a:p>
                  </a:txBody>
                  <a:tcPr marL="0" marR="0" marT="0" marB="0" anchor="ctr"/>
                </a:tc>
                <a:tc>
                  <a:txBody>
                    <a:bodyPr/>
                    <a:lstStyle/>
                    <a:p>
                      <a:pPr algn="r"/>
                      <a:r>
                        <a:rPr lang="en-US" sz="1500">
                          <a:effectLst/>
                        </a:rPr>
                        <a:t>38893</a:t>
                      </a:r>
                    </a:p>
                  </a:txBody>
                  <a:tcPr marL="0" marR="0" marT="0" marB="0" anchor="ctr"/>
                </a:tc>
                <a:tc>
                  <a:txBody>
                    <a:bodyPr/>
                    <a:lstStyle/>
                    <a:p>
                      <a:pPr algn="r"/>
                      <a:r>
                        <a:rPr lang="en-US" sz="1500">
                          <a:effectLst/>
                        </a:rPr>
                        <a:t>27%</a:t>
                      </a:r>
                    </a:p>
                  </a:txBody>
                  <a:tcPr marL="0" marR="0" marT="0" marB="0" anchor="ctr"/>
                </a:tc>
                <a:tc>
                  <a:txBody>
                    <a:bodyPr/>
                    <a:lstStyle/>
                    <a:p>
                      <a:pPr algn="r"/>
                      <a:r>
                        <a:rPr lang="en-US" sz="1500">
                          <a:effectLst/>
                        </a:rPr>
                        <a:t>34%</a:t>
                      </a:r>
                    </a:p>
                  </a:txBody>
                  <a:tcPr marL="0" marR="0" marT="0" marB="0" anchor="ctr"/>
                </a:tc>
                <a:tc>
                  <a:txBody>
                    <a:bodyPr/>
                    <a:lstStyle/>
                    <a:p>
                      <a:pPr algn="r"/>
                      <a:r>
                        <a:rPr lang="en-US" sz="1500"/>
                        <a:t>3038</a:t>
                      </a:r>
                    </a:p>
                  </a:txBody>
                  <a:tcPr marL="0" marR="0" marT="0" marB="0" anchor="ctr"/>
                </a:tc>
                <a:extLst>
                  <a:ext uri="{0D108BD9-81ED-4DB2-BD59-A6C34878D82A}">
                    <a16:rowId xmlns:a16="http://schemas.microsoft.com/office/drawing/2014/main" val="2627017312"/>
                  </a:ext>
                </a:extLst>
              </a:tr>
              <a:tr h="493000">
                <a:tc>
                  <a:txBody>
                    <a:bodyPr/>
                    <a:lstStyle/>
                    <a:p>
                      <a:r>
                        <a:rPr lang="en-US" sz="1500">
                          <a:effectLst/>
                        </a:rPr>
                        <a:t>Jul-Aug</a:t>
                      </a:r>
                    </a:p>
                  </a:txBody>
                  <a:tcPr marL="0" marR="0" marT="0" marB="0" anchor="ctr"/>
                </a:tc>
                <a:tc>
                  <a:txBody>
                    <a:bodyPr/>
                    <a:lstStyle/>
                    <a:p>
                      <a:pPr algn="r"/>
                      <a:r>
                        <a:rPr lang="en-US" sz="1500">
                          <a:effectLst/>
                        </a:rPr>
                        <a:t>9113</a:t>
                      </a:r>
                    </a:p>
                  </a:txBody>
                  <a:tcPr marL="0" marR="0" marT="0" marB="0" anchor="ctr"/>
                </a:tc>
                <a:tc>
                  <a:txBody>
                    <a:bodyPr/>
                    <a:lstStyle/>
                    <a:p>
                      <a:pPr algn="r"/>
                      <a:r>
                        <a:rPr lang="en-US" sz="1500">
                          <a:effectLst/>
                        </a:rPr>
                        <a:t>301</a:t>
                      </a:r>
                    </a:p>
                  </a:txBody>
                  <a:tcPr marL="0" marR="0" marT="0" marB="0" anchor="ctr"/>
                </a:tc>
                <a:tc>
                  <a:txBody>
                    <a:bodyPr/>
                    <a:lstStyle/>
                    <a:p>
                      <a:pPr algn="r"/>
                      <a:r>
                        <a:rPr lang="en-US" sz="1500">
                          <a:effectLst/>
                        </a:rPr>
                        <a:t>1187</a:t>
                      </a:r>
                    </a:p>
                  </a:txBody>
                  <a:tcPr marL="0" marR="0" marT="0" marB="0" anchor="ctr"/>
                </a:tc>
                <a:tc>
                  <a:txBody>
                    <a:bodyPr/>
                    <a:lstStyle/>
                    <a:p>
                      <a:pPr algn="r"/>
                      <a:r>
                        <a:rPr lang="en-US" sz="1500">
                          <a:effectLst/>
                        </a:rPr>
                        <a:t>19%</a:t>
                      </a:r>
                    </a:p>
                  </a:txBody>
                  <a:tcPr marL="0" marR="0" marT="0" marB="0" anchor="ctr"/>
                </a:tc>
                <a:tc>
                  <a:txBody>
                    <a:bodyPr/>
                    <a:lstStyle/>
                    <a:p>
                      <a:pPr algn="r"/>
                      <a:r>
                        <a:rPr lang="en-US" sz="1500">
                          <a:effectLst/>
                        </a:rPr>
                        <a:t>24%</a:t>
                      </a:r>
                    </a:p>
                  </a:txBody>
                  <a:tcPr marL="0" marR="0" marT="0" marB="0" anchor="ctr"/>
                </a:tc>
                <a:tc>
                  <a:txBody>
                    <a:bodyPr/>
                    <a:lstStyle/>
                    <a:p>
                      <a:pPr algn="r"/>
                      <a:r>
                        <a:rPr lang="en-US" sz="1500"/>
                        <a:t>455</a:t>
                      </a:r>
                    </a:p>
                  </a:txBody>
                  <a:tcPr marL="0" marR="0" marT="0" marB="0" anchor="ctr"/>
                </a:tc>
                <a:extLst>
                  <a:ext uri="{0D108BD9-81ED-4DB2-BD59-A6C34878D82A}">
                    <a16:rowId xmlns:a16="http://schemas.microsoft.com/office/drawing/2014/main" val="2190657665"/>
                  </a:ext>
                </a:extLst>
              </a:tr>
              <a:tr h="493000">
                <a:tc>
                  <a:txBody>
                    <a:bodyPr/>
                    <a:lstStyle/>
                    <a:p>
                      <a:r>
                        <a:rPr lang="en-US" sz="1500">
                          <a:effectLst/>
                        </a:rPr>
                        <a:t>May-Jun</a:t>
                      </a:r>
                    </a:p>
                  </a:txBody>
                  <a:tcPr marL="0" marR="0" marT="0" marB="0" anchor="ctr"/>
                </a:tc>
                <a:tc>
                  <a:txBody>
                    <a:bodyPr/>
                    <a:lstStyle/>
                    <a:p>
                      <a:pPr algn="r"/>
                      <a:r>
                        <a:rPr lang="en-US" sz="1500">
                          <a:effectLst/>
                        </a:rPr>
                        <a:t>2685</a:t>
                      </a:r>
                    </a:p>
                  </a:txBody>
                  <a:tcPr marL="0" marR="0" marT="0" marB="0" anchor="ctr"/>
                </a:tc>
                <a:tc>
                  <a:txBody>
                    <a:bodyPr/>
                    <a:lstStyle/>
                    <a:p>
                      <a:pPr algn="r"/>
                      <a:r>
                        <a:rPr lang="en-US" sz="1500">
                          <a:effectLst/>
                        </a:rPr>
                        <a:t>208</a:t>
                      </a:r>
                    </a:p>
                  </a:txBody>
                  <a:tcPr marL="0" marR="0" marT="0" marB="0" anchor="ctr"/>
                </a:tc>
                <a:tc>
                  <a:txBody>
                    <a:bodyPr/>
                    <a:lstStyle/>
                    <a:p>
                      <a:pPr algn="r"/>
                      <a:r>
                        <a:rPr lang="en-US" sz="1500">
                          <a:effectLst/>
                        </a:rPr>
                        <a:t>4056</a:t>
                      </a:r>
                    </a:p>
                  </a:txBody>
                  <a:tcPr marL="0" marR="0" marT="0" marB="0" anchor="ctr"/>
                </a:tc>
                <a:tc>
                  <a:txBody>
                    <a:bodyPr/>
                    <a:lstStyle/>
                    <a:p>
                      <a:pPr algn="r"/>
                      <a:r>
                        <a:rPr lang="en-US" sz="1500">
                          <a:effectLst/>
                        </a:rPr>
                        <a:t>26%</a:t>
                      </a:r>
                    </a:p>
                  </a:txBody>
                  <a:tcPr marL="0" marR="0" marT="0" marB="0" anchor="ctr"/>
                </a:tc>
                <a:tc>
                  <a:txBody>
                    <a:bodyPr/>
                    <a:lstStyle/>
                    <a:p>
                      <a:pPr algn="r"/>
                      <a:r>
                        <a:rPr lang="en-US" sz="1500">
                          <a:effectLst/>
                        </a:rPr>
                        <a:t>34%</a:t>
                      </a:r>
                    </a:p>
                  </a:txBody>
                  <a:tcPr marL="0" marR="0" marT="0" marB="0" anchor="ctr"/>
                </a:tc>
                <a:tc>
                  <a:txBody>
                    <a:bodyPr/>
                    <a:lstStyle/>
                    <a:p>
                      <a:pPr algn="r"/>
                      <a:r>
                        <a:rPr lang="en-US" sz="1500"/>
                        <a:t>502</a:t>
                      </a:r>
                    </a:p>
                  </a:txBody>
                  <a:tcPr marL="0" marR="0" marT="0" marB="0" anchor="ctr"/>
                </a:tc>
                <a:extLst>
                  <a:ext uri="{0D108BD9-81ED-4DB2-BD59-A6C34878D82A}">
                    <a16:rowId xmlns:a16="http://schemas.microsoft.com/office/drawing/2014/main" val="3265009635"/>
                  </a:ext>
                </a:extLst>
              </a:tr>
              <a:tr h="493000">
                <a:tc>
                  <a:txBody>
                    <a:bodyPr/>
                    <a:lstStyle/>
                    <a:p>
                      <a:r>
                        <a:rPr lang="en-US" sz="1500">
                          <a:effectLst/>
                        </a:rPr>
                        <a:t>Mar-Apr</a:t>
                      </a:r>
                    </a:p>
                  </a:txBody>
                  <a:tcPr marL="0" marR="0" marT="0" marB="0" anchor="ctr"/>
                </a:tc>
                <a:tc>
                  <a:txBody>
                    <a:bodyPr/>
                    <a:lstStyle/>
                    <a:p>
                      <a:pPr algn="r"/>
                      <a:r>
                        <a:rPr lang="en-US" sz="1500">
                          <a:effectLst/>
                        </a:rPr>
                        <a:t>481</a:t>
                      </a:r>
                    </a:p>
                  </a:txBody>
                  <a:tcPr marL="0" marR="0" marT="0" marB="0" anchor="ctr"/>
                </a:tc>
                <a:tc>
                  <a:txBody>
                    <a:bodyPr/>
                    <a:lstStyle/>
                    <a:p>
                      <a:pPr algn="r"/>
                      <a:r>
                        <a:rPr lang="en-US" sz="1500">
                          <a:effectLst/>
                        </a:rPr>
                        <a:t>109</a:t>
                      </a:r>
                    </a:p>
                  </a:txBody>
                  <a:tcPr marL="0" marR="0" marT="0" marB="0" anchor="ctr"/>
                </a:tc>
                <a:tc>
                  <a:txBody>
                    <a:bodyPr/>
                    <a:lstStyle/>
                    <a:p>
                      <a:pPr algn="r"/>
                      <a:r>
                        <a:rPr lang="en-US" sz="1500">
                          <a:effectLst/>
                        </a:rPr>
                        <a:t>1153</a:t>
                      </a:r>
                    </a:p>
                  </a:txBody>
                  <a:tcPr marL="0" marR="0" marT="0" marB="0" anchor="ctr"/>
                </a:tc>
                <a:tc>
                  <a:txBody>
                    <a:bodyPr/>
                    <a:lstStyle/>
                    <a:p>
                      <a:pPr algn="r"/>
                      <a:r>
                        <a:rPr lang="en-US" sz="1500">
                          <a:effectLst/>
                        </a:rPr>
                        <a:t>20%</a:t>
                      </a:r>
                    </a:p>
                  </a:txBody>
                  <a:tcPr marL="0" marR="0" marT="0" marB="0" anchor="ctr"/>
                </a:tc>
                <a:tc>
                  <a:txBody>
                    <a:bodyPr/>
                    <a:lstStyle/>
                    <a:p>
                      <a:pPr algn="r"/>
                      <a:r>
                        <a:rPr lang="en-US" sz="1500">
                          <a:effectLst/>
                        </a:rPr>
                        <a:t>19%</a:t>
                      </a:r>
                    </a:p>
                  </a:txBody>
                  <a:tcPr marL="0" marR="0" marT="0" marB="0" anchor="ctr"/>
                </a:tc>
                <a:tc>
                  <a:txBody>
                    <a:bodyPr/>
                    <a:lstStyle/>
                    <a:p>
                      <a:pPr algn="r"/>
                      <a:r>
                        <a:rPr lang="en-US" sz="1500"/>
                        <a:t>406</a:t>
                      </a:r>
                    </a:p>
                  </a:txBody>
                  <a:tcPr marL="0" marR="0" marT="0" marB="0" anchor="ctr"/>
                </a:tc>
                <a:extLst>
                  <a:ext uri="{0D108BD9-81ED-4DB2-BD59-A6C34878D82A}">
                    <a16:rowId xmlns:a16="http://schemas.microsoft.com/office/drawing/2014/main" val="1637836990"/>
                  </a:ext>
                </a:extLst>
              </a:tr>
              <a:tr h="493000">
                <a:tc>
                  <a:txBody>
                    <a:bodyPr/>
                    <a:lstStyle/>
                    <a:p>
                      <a:r>
                        <a:rPr lang="en-US" sz="1500">
                          <a:effectLst/>
                        </a:rPr>
                        <a:t>Jan-Feb</a:t>
                      </a:r>
                    </a:p>
                  </a:txBody>
                  <a:tcPr marL="0" marR="0" marT="0" marB="0" anchor="ctr"/>
                </a:tc>
                <a:tc>
                  <a:txBody>
                    <a:bodyPr/>
                    <a:lstStyle/>
                    <a:p>
                      <a:pPr algn="r"/>
                      <a:r>
                        <a:rPr lang="en-US" sz="1500">
                          <a:effectLst/>
                        </a:rPr>
                        <a:t>340</a:t>
                      </a:r>
                    </a:p>
                  </a:txBody>
                  <a:tcPr marL="0" marR="0" marT="0" marB="0" anchor="ctr"/>
                </a:tc>
                <a:tc>
                  <a:txBody>
                    <a:bodyPr/>
                    <a:lstStyle/>
                    <a:p>
                      <a:pPr algn="r"/>
                      <a:r>
                        <a:rPr lang="en-US" sz="1500">
                          <a:effectLst/>
                        </a:rPr>
                        <a:t>270</a:t>
                      </a:r>
                    </a:p>
                  </a:txBody>
                  <a:tcPr marL="0" marR="0" marT="0" marB="0" anchor="ctr"/>
                </a:tc>
                <a:tc>
                  <a:txBody>
                    <a:bodyPr/>
                    <a:lstStyle/>
                    <a:p>
                      <a:pPr algn="r"/>
                      <a:r>
                        <a:rPr lang="en-US" sz="1500">
                          <a:effectLst/>
                        </a:rPr>
                        <a:t>619</a:t>
                      </a:r>
                    </a:p>
                  </a:txBody>
                  <a:tcPr marL="0" marR="0" marT="0" marB="0" anchor="ctr"/>
                </a:tc>
                <a:tc>
                  <a:txBody>
                    <a:bodyPr/>
                    <a:lstStyle/>
                    <a:p>
                      <a:pPr algn="r"/>
                      <a:r>
                        <a:rPr lang="en-US" sz="1500">
                          <a:effectLst/>
                        </a:rPr>
                        <a:t>23%</a:t>
                      </a:r>
                    </a:p>
                  </a:txBody>
                  <a:tcPr marL="0" marR="0" marT="0" marB="0" anchor="ctr"/>
                </a:tc>
                <a:tc>
                  <a:txBody>
                    <a:bodyPr/>
                    <a:lstStyle/>
                    <a:p>
                      <a:pPr algn="r"/>
                      <a:r>
                        <a:rPr lang="en-US" sz="1500">
                          <a:effectLst/>
                        </a:rPr>
                        <a:t>23%</a:t>
                      </a:r>
                    </a:p>
                  </a:txBody>
                  <a:tcPr marL="0" marR="0" marT="0" marB="0" anchor="ctr"/>
                </a:tc>
                <a:tc>
                  <a:txBody>
                    <a:bodyPr/>
                    <a:lstStyle/>
                    <a:p>
                      <a:pPr algn="r"/>
                      <a:r>
                        <a:rPr lang="en-US" sz="1500"/>
                        <a:t>282</a:t>
                      </a:r>
                    </a:p>
                  </a:txBody>
                  <a:tcPr marL="0" marR="0" marT="0" marB="0" anchor="ctr"/>
                </a:tc>
                <a:extLst>
                  <a:ext uri="{0D108BD9-81ED-4DB2-BD59-A6C34878D82A}">
                    <a16:rowId xmlns:a16="http://schemas.microsoft.com/office/drawing/2014/main" val="1421874404"/>
                  </a:ext>
                </a:extLst>
              </a:tr>
              <a:tr h="261907">
                <a:tc>
                  <a:txBody>
                    <a:bodyPr/>
                    <a:lstStyle/>
                    <a:p>
                      <a:r>
                        <a:rPr lang="en-US" sz="1500">
                          <a:effectLst/>
                        </a:rPr>
                        <a:t>Total</a:t>
                      </a:r>
                    </a:p>
                  </a:txBody>
                  <a:tcPr marL="0" marR="0" marT="0" marB="0" anchor="ctr"/>
                </a:tc>
                <a:tc>
                  <a:txBody>
                    <a:bodyPr/>
                    <a:lstStyle/>
                    <a:p>
                      <a:r>
                        <a:rPr lang="en-US" sz="1500">
                          <a:effectLst/>
                        </a:rPr>
                        <a:t>            32,171.00 </a:t>
                      </a:r>
                    </a:p>
                  </a:txBody>
                  <a:tcPr marL="0" marR="0" marT="0" marB="0" anchor="ctr"/>
                </a:tc>
                <a:tc>
                  <a:txBody>
                    <a:bodyPr/>
                    <a:lstStyle/>
                    <a:p>
                      <a:r>
                        <a:rPr lang="en-US" sz="1500">
                          <a:effectLst/>
                        </a:rPr>
                        <a:t>                           2,066.00 </a:t>
                      </a:r>
                    </a:p>
                  </a:txBody>
                  <a:tcPr marL="0" marR="0" marT="0" marB="0" anchor="ctr"/>
                </a:tc>
                <a:tc>
                  <a:txBody>
                    <a:bodyPr/>
                    <a:lstStyle/>
                    <a:p>
                      <a:r>
                        <a:rPr lang="en-US" sz="1500">
                          <a:effectLst/>
                        </a:rPr>
                        <a:t>                        64,594.00 </a:t>
                      </a:r>
                    </a:p>
                  </a:txBody>
                  <a:tcPr marL="0" marR="0" marT="0" marB="0" anchor="ctr"/>
                </a:tc>
                <a:tc>
                  <a:txBody>
                    <a:bodyPr/>
                    <a:lstStyle/>
                    <a:p>
                      <a:pPr algn="r"/>
                      <a:r>
                        <a:rPr lang="en-US" sz="1500">
                          <a:effectLst/>
                        </a:rPr>
                        <a:t>24%</a:t>
                      </a:r>
                    </a:p>
                  </a:txBody>
                  <a:tcPr marL="0" marR="0" marT="0" marB="0" anchor="ctr"/>
                </a:tc>
                <a:tc>
                  <a:txBody>
                    <a:bodyPr/>
                    <a:lstStyle/>
                    <a:p>
                      <a:pPr algn="r"/>
                      <a:r>
                        <a:rPr lang="en-US" sz="1500">
                          <a:effectLst/>
                        </a:rPr>
                        <a:t>27%</a:t>
                      </a:r>
                    </a:p>
                  </a:txBody>
                  <a:tcPr marL="0" marR="0" marT="0" marB="0" anchor="ctr"/>
                </a:tc>
                <a:tc>
                  <a:txBody>
                    <a:bodyPr/>
                    <a:lstStyle/>
                    <a:p>
                      <a:pPr algn="r"/>
                      <a:r>
                        <a:rPr lang="en-US" sz="1500"/>
                        <a:t>4683</a:t>
                      </a:r>
                    </a:p>
                  </a:txBody>
                  <a:tcPr marL="0" marR="0" marT="0" marB="0" anchor="ctr"/>
                </a:tc>
                <a:extLst>
                  <a:ext uri="{0D108BD9-81ED-4DB2-BD59-A6C34878D82A}">
                    <a16:rowId xmlns:a16="http://schemas.microsoft.com/office/drawing/2014/main" val="1553307065"/>
                  </a:ext>
                </a:extLst>
              </a:tr>
              <a:tr h="261907">
                <a:tc>
                  <a:txBody>
                    <a:bodyPr/>
                    <a:lstStyle/>
                    <a:p>
                      <a:endParaRPr lang="en-US" sz="1500">
                        <a:effectLst/>
                      </a:endParaRPr>
                    </a:p>
                  </a:txBody>
                  <a:tcPr marL="0" marR="0" marT="0" marB="0" anchor="ctr"/>
                </a:tc>
                <a:tc>
                  <a:txBody>
                    <a:bodyPr/>
                    <a:lstStyle/>
                    <a:p>
                      <a:r>
                        <a:rPr lang="en-US" sz="1500">
                          <a:effectLst/>
                        </a:rPr>
                        <a:t>Dollars saved</a:t>
                      </a:r>
                    </a:p>
                  </a:txBody>
                  <a:tcPr marL="0" marR="0" marT="0" marB="0" anchor="ctr"/>
                </a:tc>
                <a:tc>
                  <a:txBody>
                    <a:bodyPr/>
                    <a:lstStyle/>
                    <a:p>
                      <a:r>
                        <a:rPr lang="en-US" sz="1500">
                          <a:effectLst/>
                        </a:rPr>
                        <a:t> $                      45,452.00 </a:t>
                      </a:r>
                    </a:p>
                  </a:txBody>
                  <a:tcPr marL="0" marR="0" marT="0" marB="0" anchor="ctr"/>
                </a:tc>
                <a:tc gridSpan="4">
                  <a:txBody>
                    <a:bodyPr/>
                    <a:lstStyle/>
                    <a:p>
                      <a:r>
                        <a:rPr lang="en-US" sz="1500"/>
                        <a:t> $22/service hour: CG value for one hour of Auxiliary volunteer support</a:t>
                      </a: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93605493"/>
                  </a:ext>
                </a:extLst>
              </a:tr>
            </a:tbl>
          </a:graphicData>
        </a:graphic>
      </p:graphicFrame>
    </p:spTree>
    <p:extLst>
      <p:ext uri="{BB962C8B-B14F-4D97-AF65-F5344CB8AC3E}">
        <p14:creationId xmlns:p14="http://schemas.microsoft.com/office/powerpoint/2010/main" val="336764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5" name="Straight Connector 34">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1" name="Rectangle 40">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C61AF-2CA5-4102-A002-5FF86F525FBA}"/>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gn="r"/>
            <a:r>
              <a:rPr lang="en-US" sz="5200"/>
              <a:t>Academy minority outreach team (AMOT)</a:t>
            </a:r>
          </a:p>
        </p:txBody>
      </p:sp>
      <p:sp>
        <p:nvSpPr>
          <p:cNvPr id="43" name="Rectangle 42">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E7F33E0-4660-4EDB-9084-D17FCA68078C}"/>
              </a:ext>
            </a:extLst>
          </p:cNvPr>
          <p:cNvSpPr>
            <a:spLocks noGrp="1"/>
          </p:cNvSpPr>
          <p:nvPr>
            <p:ph type="body" idx="1"/>
          </p:nvPr>
        </p:nvSpPr>
        <p:spPr>
          <a:xfrm>
            <a:off x="6625651" y="685800"/>
            <a:ext cx="4878959" cy="4603750"/>
          </a:xfrm>
        </p:spPr>
        <p:txBody>
          <a:bodyPr vert="horz" lIns="91440" tIns="45720" rIns="91440" bIns="45720" rtlCol="0" anchor="ctr">
            <a:normAutofit/>
          </a:bodyPr>
          <a:lstStyle/>
          <a:p>
            <a:pPr>
              <a:lnSpc>
                <a:spcPct val="90000"/>
              </a:lnSpc>
              <a:buFont typeface="Wingdings 3" panose="05040102010807070707" pitchFamily="18" charset="2"/>
              <a:buChar char=""/>
            </a:pPr>
            <a:r>
              <a:rPr lang="en-US" sz="1700" b="1" dirty="0">
                <a:solidFill>
                  <a:schemeClr val="tx1"/>
                </a:solidFill>
              </a:rPr>
              <a:t>AMOT Mentor Program Administrator </a:t>
            </a:r>
            <a:endParaRPr lang="en-US" sz="1700" dirty="0">
              <a:solidFill>
                <a:schemeClr val="tx1"/>
              </a:solidFill>
            </a:endParaRPr>
          </a:p>
          <a:p>
            <a:pPr marL="342900" indent="-342900">
              <a:lnSpc>
                <a:spcPct val="90000"/>
              </a:lnSpc>
              <a:buFont typeface="Wingdings 3" panose="05040102010807070707" pitchFamily="18" charset="2"/>
              <a:buChar char=""/>
            </a:pPr>
            <a:r>
              <a:rPr lang="en-US" sz="1700" b="1" dirty="0">
                <a:solidFill>
                  <a:schemeClr val="tx1"/>
                </a:solidFill>
              </a:rPr>
              <a:t>Ms. Katy Robbins, Associate Director of Diversity, Outreach and Student Engagement</a:t>
            </a:r>
            <a:br>
              <a:rPr lang="en-US" sz="1700" b="1" dirty="0">
                <a:solidFill>
                  <a:schemeClr val="tx1"/>
                </a:solidFill>
              </a:rPr>
            </a:br>
            <a:r>
              <a:rPr lang="en-US" sz="1700" b="1" dirty="0">
                <a:solidFill>
                  <a:schemeClr val="tx1"/>
                </a:solidFill>
              </a:rPr>
              <a:t>Katy.A.Robbins@uscga.edu</a:t>
            </a:r>
            <a:endParaRPr lang="en-US" sz="1700" dirty="0">
              <a:solidFill>
                <a:schemeClr val="tx1"/>
              </a:solidFill>
            </a:endParaRPr>
          </a:p>
          <a:p>
            <a:pPr>
              <a:lnSpc>
                <a:spcPct val="90000"/>
              </a:lnSpc>
              <a:buFont typeface="Wingdings 3" panose="05040102010807070707" pitchFamily="18" charset="2"/>
              <a:buChar char=""/>
            </a:pPr>
            <a:endParaRPr lang="en-US" sz="1700" b="1" dirty="0">
              <a:solidFill>
                <a:schemeClr val="tx1"/>
              </a:solidFill>
            </a:endParaRPr>
          </a:p>
          <a:p>
            <a:pPr>
              <a:lnSpc>
                <a:spcPct val="90000"/>
              </a:lnSpc>
              <a:buFont typeface="Wingdings 3" panose="05040102010807070707" pitchFamily="18" charset="2"/>
              <a:buChar char=""/>
            </a:pPr>
            <a:r>
              <a:rPr lang="en-US" sz="1700" b="1" dirty="0">
                <a:solidFill>
                  <a:schemeClr val="tx1"/>
                </a:solidFill>
              </a:rPr>
              <a:t>AMOT Segment Coordinators</a:t>
            </a:r>
            <a:endParaRPr lang="en-US" sz="1700" dirty="0">
              <a:solidFill>
                <a:schemeClr val="tx1"/>
              </a:solidFill>
            </a:endParaRPr>
          </a:p>
          <a:p>
            <a:pPr marL="342900" indent="-342900">
              <a:lnSpc>
                <a:spcPct val="90000"/>
              </a:lnSpc>
              <a:buFont typeface="Wingdings 3" panose="05040102010807070707" pitchFamily="18" charset="2"/>
              <a:buChar char=""/>
            </a:pPr>
            <a:r>
              <a:rPr lang="en-US" sz="1700" b="1" dirty="0">
                <a:solidFill>
                  <a:schemeClr val="tx1"/>
                </a:solidFill>
              </a:rPr>
              <a:t>African American: CDR Andrea Parker-Smith </a:t>
            </a:r>
            <a:r>
              <a:rPr lang="en-US" sz="1700" b="1" dirty="0" err="1">
                <a:solidFill>
                  <a:schemeClr val="tx1"/>
                </a:solidFill>
                <a:hlinkClick r:id="rId2"/>
              </a:rPr>
              <a:t>Andrea.JP.Smith@uscg.mil</a:t>
            </a:r>
            <a:r>
              <a:rPr lang="en-US" sz="1700" b="1" dirty="0" err="1">
                <a:solidFill>
                  <a:schemeClr val="tx1"/>
                </a:solidFill>
              </a:rPr>
              <a:t>l</a:t>
            </a:r>
            <a:endParaRPr lang="en-US" sz="1700" dirty="0">
              <a:solidFill>
                <a:schemeClr val="tx1"/>
              </a:solidFill>
            </a:endParaRPr>
          </a:p>
          <a:p>
            <a:pPr marL="342900" indent="-342900">
              <a:lnSpc>
                <a:spcPct val="90000"/>
              </a:lnSpc>
              <a:buFont typeface="Wingdings 3" panose="05040102010807070707" pitchFamily="18" charset="2"/>
              <a:buChar char=""/>
            </a:pPr>
            <a:r>
              <a:rPr lang="en-US" sz="1700" b="1" dirty="0">
                <a:solidFill>
                  <a:schemeClr val="tx1"/>
                </a:solidFill>
              </a:rPr>
              <a:t>Asian American: CDR Min Kim </a:t>
            </a:r>
            <a:r>
              <a:rPr lang="en-US" sz="1700" b="1" dirty="0">
                <a:solidFill>
                  <a:schemeClr val="tx1"/>
                </a:solidFill>
                <a:hlinkClick r:id="rId3"/>
              </a:rPr>
              <a:t>Min.H.Kim@uscg.mil</a:t>
            </a:r>
            <a:endParaRPr lang="en-US" sz="1700" dirty="0">
              <a:solidFill>
                <a:schemeClr val="tx1"/>
              </a:solidFill>
            </a:endParaRPr>
          </a:p>
          <a:p>
            <a:pPr marL="342900" indent="-342900">
              <a:lnSpc>
                <a:spcPct val="90000"/>
              </a:lnSpc>
              <a:buFont typeface="Wingdings 3" panose="05040102010807070707" pitchFamily="18" charset="2"/>
              <a:buChar char=""/>
            </a:pPr>
            <a:r>
              <a:rPr lang="en-US" sz="1700" b="1" dirty="0">
                <a:solidFill>
                  <a:schemeClr val="tx1"/>
                </a:solidFill>
              </a:rPr>
              <a:t>Hispanic American: CDR David Smith </a:t>
            </a:r>
            <a:r>
              <a:rPr lang="en-US" sz="1700" b="1" dirty="0">
                <a:solidFill>
                  <a:schemeClr val="tx1"/>
                </a:solidFill>
                <a:hlinkClick r:id="rId4"/>
              </a:rPr>
              <a:t>Daivd.ASmith@uscg.mil</a:t>
            </a:r>
            <a:r>
              <a:rPr lang="en-US" sz="1700" b="1" dirty="0">
                <a:solidFill>
                  <a:schemeClr val="tx1"/>
                </a:solidFill>
              </a:rPr>
              <a:t> </a:t>
            </a:r>
          </a:p>
        </p:txBody>
      </p:sp>
    </p:spTree>
    <p:extLst>
      <p:ext uri="{BB962C8B-B14F-4D97-AF65-F5344CB8AC3E}">
        <p14:creationId xmlns:p14="http://schemas.microsoft.com/office/powerpoint/2010/main" val="1420331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CC7770B-E4E1-42D6-9437-DAA4A3A9E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9" name="Straight Connector 8">
              <a:extLst>
                <a:ext uri="{FF2B5EF4-FFF2-40B4-BE49-F238E27FC236}">
                  <a16:creationId xmlns:a16="http://schemas.microsoft.com/office/drawing/2014/main" id="{5A26DE5B-A1A6-4746-8EF7-4D6809ED75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77A3DDA-BF17-4302-867E-EBFD777B0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BE30704-4227-4B7B-BDB8-BFCF39086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923B1E7-AEA4-42D8-8F4A-9D116F2966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21B6244-6EAE-442C-ACCF-8146103EC1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5" name="Rectangle 14">
            <a:extLst>
              <a:ext uri="{FF2B5EF4-FFF2-40B4-BE49-F238E27FC236}">
                <a16:creationId xmlns:a16="http://schemas.microsoft.com/office/drawing/2014/main" id="{7509B08A-C1EC-478C-86AF-60ADE06D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6048D-8EDC-4CAA-A994-AB884E67EC67}"/>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gn="r"/>
            <a:r>
              <a:rPr lang="en-US" sz="4400"/>
              <a:t>AMOT Support </a:t>
            </a:r>
          </a:p>
        </p:txBody>
      </p:sp>
      <p:sp>
        <p:nvSpPr>
          <p:cNvPr id="17" name="Rectangle 16">
            <a:extLst>
              <a:ext uri="{FF2B5EF4-FFF2-40B4-BE49-F238E27FC236}">
                <a16:creationId xmlns:a16="http://schemas.microsoft.com/office/drawing/2014/main" id="{221CC330-4259-4C32-BF8B-5FE13FFAB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6096001" cy="6858000"/>
          </a:xfrm>
          <a:prstGeom prst="rect">
            <a:avLst/>
          </a:prstGeom>
          <a:solidFill>
            <a:schemeClr val="bg2">
              <a:alpha val="97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graphicFrame>
        <p:nvGraphicFramePr>
          <p:cNvPr id="22" name="Text Placeholder 2">
            <a:extLst>
              <a:ext uri="{FF2B5EF4-FFF2-40B4-BE49-F238E27FC236}">
                <a16:creationId xmlns:a16="http://schemas.microsoft.com/office/drawing/2014/main" id="{8A44355D-2D77-4B13-B11F-349852778947}"/>
              </a:ext>
            </a:extLst>
          </p:cNvPr>
          <p:cNvGraphicFramePr/>
          <p:nvPr/>
        </p:nvGraphicFramePr>
        <p:xfrm>
          <a:off x="6625651" y="685800"/>
          <a:ext cx="4878959" cy="4603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26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6" name="Group 10">
            <a:extLst>
              <a:ext uri="{FF2B5EF4-FFF2-40B4-BE49-F238E27FC236}">
                <a16:creationId xmlns:a16="http://schemas.microsoft.com/office/drawing/2014/main" id="{4847F8C0-6201-4438-8F29-02EEDC5D5E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FDDA8A64-F365-443A-AC0E-0A8BD36A24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F1F7B8-D5AA-4615-AD33-DAAFCD3F8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EFE3230-D538-4C37-A8C9-8B449B0774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BDDA670-FBA3-4E08-A729-2AF5292999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290AD8-9D5A-4BE8-9D6B-189BDC4F7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7" name="Rectangle 17">
            <a:extLst>
              <a:ext uri="{FF2B5EF4-FFF2-40B4-BE49-F238E27FC236}">
                <a16:creationId xmlns:a16="http://schemas.microsoft.com/office/drawing/2014/main" id="{4B961C1A-0FA6-4650-88CF-949145AE4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9CA1E1-7504-4137-810E-CD8E0BE5B09E}"/>
              </a:ext>
            </a:extLst>
          </p:cNvPr>
          <p:cNvSpPr>
            <a:spLocks noGrp="1"/>
          </p:cNvSpPr>
          <p:nvPr>
            <p:ph type="title"/>
          </p:nvPr>
        </p:nvSpPr>
        <p:spPr>
          <a:xfrm>
            <a:off x="4122353" y="102238"/>
            <a:ext cx="7108025" cy="1507067"/>
          </a:xfrm>
        </p:spPr>
        <p:txBody>
          <a:bodyPr vert="horz" lIns="91440" tIns="45720" rIns="91440" bIns="45720" rtlCol="0" anchor="ctr">
            <a:normAutofit/>
          </a:bodyPr>
          <a:lstStyle/>
          <a:p>
            <a:pPr>
              <a:lnSpc>
                <a:spcPct val="90000"/>
              </a:lnSpc>
            </a:pPr>
            <a:r>
              <a:rPr lang="en-US" sz="3300"/>
              <a:t>Chronus: AMOT Mentoring</a:t>
            </a:r>
            <a:br>
              <a:rPr lang="en-US" sz="3300"/>
            </a:br>
            <a:endParaRPr lang="en-US" sz="3300"/>
          </a:p>
        </p:txBody>
      </p:sp>
      <p:pic>
        <p:nvPicPr>
          <p:cNvPr id="4" name="Picture 4" descr="A picture containing person, military uniform, clothing, standing&#10;&#10;Description automatically generated">
            <a:extLst>
              <a:ext uri="{FF2B5EF4-FFF2-40B4-BE49-F238E27FC236}">
                <a16:creationId xmlns:a16="http://schemas.microsoft.com/office/drawing/2014/main" id="{B94D518E-4645-42FB-A049-906F8EBEFC0D}"/>
              </a:ext>
            </a:extLst>
          </p:cNvPr>
          <p:cNvPicPr>
            <a:picLocks noChangeAspect="1"/>
          </p:cNvPicPr>
          <p:nvPr/>
        </p:nvPicPr>
        <p:blipFill rotWithShape="1">
          <a:blip r:embed="rId2"/>
          <a:srcRect l="1925" r="1" b="1"/>
          <a:stretch/>
        </p:blipFill>
        <p:spPr>
          <a:xfrm>
            <a:off x="5" y="10"/>
            <a:ext cx="3371397" cy="2285990"/>
          </a:xfrm>
          <a:prstGeom prst="rect">
            <a:avLst/>
          </a:prstGeom>
          <a:effectLst>
            <a:innerShdw blurRad="57150" dist="38100" dir="14460000">
              <a:prstClr val="black">
                <a:alpha val="70000"/>
              </a:prstClr>
            </a:innerShdw>
          </a:effectLst>
        </p:spPr>
      </p:pic>
      <p:pic>
        <p:nvPicPr>
          <p:cNvPr id="5" name="Picture 5">
            <a:extLst>
              <a:ext uri="{FF2B5EF4-FFF2-40B4-BE49-F238E27FC236}">
                <a16:creationId xmlns:a16="http://schemas.microsoft.com/office/drawing/2014/main" id="{E0F42536-FF22-444F-A662-C44F473FB1CD}"/>
              </a:ext>
            </a:extLst>
          </p:cNvPr>
          <p:cNvPicPr>
            <a:picLocks noChangeAspect="1"/>
          </p:cNvPicPr>
          <p:nvPr/>
        </p:nvPicPr>
        <p:blipFill rotWithShape="1">
          <a:blip r:embed="rId3"/>
          <a:srcRect l="1846"/>
          <a:stretch/>
        </p:blipFill>
        <p:spPr>
          <a:xfrm>
            <a:off x="-5" y="2286000"/>
            <a:ext cx="3374136" cy="228600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AFE1F38A-BBD4-4173-B06B-EB556F074ADB}"/>
              </a:ext>
            </a:extLst>
          </p:cNvPr>
          <p:cNvSpPr>
            <a:spLocks noGrp="1"/>
          </p:cNvSpPr>
          <p:nvPr>
            <p:ph type="body" idx="1"/>
          </p:nvPr>
        </p:nvSpPr>
        <p:spPr>
          <a:xfrm>
            <a:off x="3726461" y="1605951"/>
            <a:ext cx="7819392" cy="4618876"/>
          </a:xfrm>
        </p:spPr>
        <p:txBody>
          <a:bodyPr vert="horz" lIns="91440" tIns="45720" rIns="91440" bIns="45720" rtlCol="0" anchor="ctr">
            <a:normAutofit fontScale="92500" lnSpcReduction="20000"/>
          </a:bodyPr>
          <a:lstStyle/>
          <a:p>
            <a:pPr marL="342900" indent="-342900">
              <a:lnSpc>
                <a:spcPct val="90000"/>
              </a:lnSpc>
              <a:buFont typeface="Wingdings 3" panose="05040102010807070707" pitchFamily="18" charset="2"/>
              <a:buChar char=""/>
            </a:pPr>
            <a:r>
              <a:rPr lang="en-US" sz="2800" b="1" u="sng"/>
              <a:t>What is it:</a:t>
            </a:r>
            <a:r>
              <a:rPr lang="en-US" sz="2800"/>
              <a:t> facilitates one-to-one mentoring relationships that connect current minority cadets and minority appointees with leaders in the Coast Guard to learn, grown, and develop.</a:t>
            </a:r>
          </a:p>
          <a:p>
            <a:pPr marL="342900" indent="-342900">
              <a:lnSpc>
                <a:spcPct val="90000"/>
              </a:lnSpc>
              <a:buFont typeface="Wingdings 3" panose="05040102010807070707" pitchFamily="18" charset="2"/>
              <a:buChar char=""/>
            </a:pPr>
            <a:r>
              <a:rPr lang="en-US" sz="2800" b="1" u="sng"/>
              <a:t>Mentor's Role:</a:t>
            </a:r>
            <a:r>
              <a:rPr lang="en-US" sz="2800"/>
              <a:t> Our deep and experienced pool of AMOT mentors volunteer to share their educational, career, and life experiences with mentees to support expanding social networks, fine tuning leadership capabilities, and foster personal and professional development. </a:t>
            </a:r>
          </a:p>
          <a:p>
            <a:pPr marL="342900" indent="-342900">
              <a:lnSpc>
                <a:spcPct val="90000"/>
              </a:lnSpc>
              <a:buFont typeface="Wingdings 3" panose="05040102010807070707" pitchFamily="18" charset="2"/>
              <a:buChar char=""/>
            </a:pPr>
            <a:r>
              <a:rPr lang="en-US" sz="2800" b="1" u="sng"/>
              <a:t>Get Involved:</a:t>
            </a:r>
            <a:r>
              <a:rPr lang="en-US" sz="2800" b="1"/>
              <a:t> </a:t>
            </a:r>
            <a:r>
              <a:rPr lang="en-US" sz="2800">
                <a:ea typeface="+mn-lt"/>
                <a:cs typeface="+mn-lt"/>
                <a:hlinkClick r:id="rId4"/>
              </a:rPr>
              <a:t>Academy Minority Outreach Team | Program Overview (chronus.com)</a:t>
            </a:r>
            <a:r>
              <a:rPr lang="en-US" sz="2800">
                <a:ea typeface="+mn-lt"/>
                <a:cs typeface="+mn-lt"/>
              </a:rPr>
              <a:t> </a:t>
            </a:r>
          </a:p>
        </p:txBody>
      </p:sp>
      <p:pic>
        <p:nvPicPr>
          <p:cNvPr id="6" name="Picture 6" descr="A group of people holding signs&#10;&#10;Description automatically generated">
            <a:extLst>
              <a:ext uri="{FF2B5EF4-FFF2-40B4-BE49-F238E27FC236}">
                <a16:creationId xmlns:a16="http://schemas.microsoft.com/office/drawing/2014/main" id="{D7136888-E765-4CEB-90D1-960945B49546}"/>
              </a:ext>
            </a:extLst>
          </p:cNvPr>
          <p:cNvPicPr>
            <a:picLocks noChangeAspect="1"/>
          </p:cNvPicPr>
          <p:nvPr/>
        </p:nvPicPr>
        <p:blipFill rotWithShape="1">
          <a:blip r:embed="rId5"/>
          <a:srcRect r="1462" b="5"/>
          <a:stretch/>
        </p:blipFill>
        <p:spPr>
          <a:xfrm>
            <a:off x="20" y="4572000"/>
            <a:ext cx="3374116" cy="2286000"/>
          </a:xfrm>
          <a:prstGeom prst="rect">
            <a:avLst/>
          </a:prstGeom>
          <a:effectLst>
            <a:innerShdw blurRad="57150" dist="38100" dir="14460000">
              <a:prstClr val="black">
                <a:alpha val="70000"/>
              </a:prstClr>
            </a:innerShdw>
          </a:effectLst>
        </p:spPr>
      </p:pic>
      <p:grpSp>
        <p:nvGrpSpPr>
          <p:cNvPr id="30" name="Group 19">
            <a:extLst>
              <a:ext uri="{FF2B5EF4-FFF2-40B4-BE49-F238E27FC236}">
                <a16:creationId xmlns:a16="http://schemas.microsoft.com/office/drawing/2014/main" id="{66F3F678-ED77-4393-9EC7-D7BCD2E019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1" name="Straight Connector 20">
              <a:extLst>
                <a:ext uri="{FF2B5EF4-FFF2-40B4-BE49-F238E27FC236}">
                  <a16:creationId xmlns:a16="http://schemas.microsoft.com/office/drawing/2014/main" id="{19A59989-410D-497C-8E49-0A126B5212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21">
              <a:extLst>
                <a:ext uri="{FF2B5EF4-FFF2-40B4-BE49-F238E27FC236}">
                  <a16:creationId xmlns:a16="http://schemas.microsoft.com/office/drawing/2014/main" id="{57EA2D8A-C670-4AD5-81EF-3D2540FEAA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5500ADF-3CDE-4395-8276-0F904D2EE9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F25D6CC-4A0A-4000-8DD3-2635907B524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DCBDBBE-6019-4A71-A935-C82B24DB0E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767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3380F-FE9E-AE62-3A77-DB8141569CFB}"/>
              </a:ext>
            </a:extLst>
          </p:cNvPr>
          <p:cNvPicPr>
            <a:picLocks noChangeAspect="1"/>
          </p:cNvPicPr>
          <p:nvPr/>
        </p:nvPicPr>
        <p:blipFill>
          <a:blip r:embed="rId2"/>
          <a:stretch>
            <a:fillRect/>
          </a:stretch>
        </p:blipFill>
        <p:spPr>
          <a:xfrm>
            <a:off x="2523047" y="1173631"/>
            <a:ext cx="7279255" cy="5291787"/>
          </a:xfrm>
          <a:prstGeom prst="rect">
            <a:avLst/>
          </a:prstGeom>
        </p:spPr>
      </p:pic>
      <p:sp>
        <p:nvSpPr>
          <p:cNvPr id="3" name="TextBox 2">
            <a:extLst>
              <a:ext uri="{FF2B5EF4-FFF2-40B4-BE49-F238E27FC236}">
                <a16:creationId xmlns:a16="http://schemas.microsoft.com/office/drawing/2014/main" id="{F21AA877-8842-4A27-D272-5EB7B0A4C8C3}"/>
              </a:ext>
            </a:extLst>
          </p:cNvPr>
          <p:cNvSpPr txBox="1"/>
          <p:nvPr/>
        </p:nvSpPr>
        <p:spPr>
          <a:xfrm>
            <a:off x="3009900" y="361950"/>
            <a:ext cx="6486525" cy="523220"/>
          </a:xfrm>
          <a:prstGeom prst="rect">
            <a:avLst/>
          </a:prstGeom>
          <a:noFill/>
        </p:spPr>
        <p:txBody>
          <a:bodyPr wrap="square" rtlCol="0">
            <a:spAutoFit/>
          </a:bodyPr>
          <a:lstStyle/>
          <a:p>
            <a:pPr algn="ctr"/>
            <a:r>
              <a:rPr lang="en-US" sz="2800" dirty="0"/>
              <a:t>USCG Academy Admissions Officers</a:t>
            </a:r>
          </a:p>
        </p:txBody>
      </p:sp>
    </p:spTree>
    <p:extLst>
      <p:ext uri="{BB962C8B-B14F-4D97-AF65-F5344CB8AC3E}">
        <p14:creationId xmlns:p14="http://schemas.microsoft.com/office/powerpoint/2010/main" val="415055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grayscl/>
            <a:extLst>
              <a:ext uri="{28A0092B-C50C-407E-A947-70E740481C1C}">
                <a14:useLocalDpi xmlns:a14="http://schemas.microsoft.com/office/drawing/2010/main" val="0"/>
              </a:ext>
            </a:extLst>
          </a:blip>
          <a:srcRect t="6371" b="18629"/>
          <a:stretch/>
        </p:blipFill>
        <p:spPr>
          <a:xfrm>
            <a:off x="-12700" y="10"/>
            <a:ext cx="12192000" cy="6857990"/>
          </a:xfrm>
          <a:prstGeom prst="rect">
            <a:avLst/>
          </a:prstGeom>
        </p:spPr>
      </p:pic>
      <p:sp>
        <p:nvSpPr>
          <p:cNvPr id="19" name="Rectangle 8">
            <a:extLst>
              <a:ext uri="{FF2B5EF4-FFF2-40B4-BE49-F238E27FC236}">
                <a16:creationId xmlns:a16="http://schemas.microsoft.com/office/drawing/2014/main" id="{8735A508-2662-409F-B5A3-AEA22CE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nip Single Corner Rectangle 17">
            <a:extLst>
              <a:ext uri="{FF2B5EF4-FFF2-40B4-BE49-F238E27FC236}">
                <a16:creationId xmlns:a16="http://schemas.microsoft.com/office/drawing/2014/main" id="{CB8B592B-E5AA-4055-8CB3-6AEDB35AD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12188825" cy="6857999"/>
          </a:xfrm>
          <a:prstGeom prst="snip1Rect">
            <a:avLst>
              <a:gd name="adj" fmla="val 38352"/>
            </a:avLst>
          </a:prstGeom>
          <a:gradFill>
            <a:gsLst>
              <a:gs pos="10000">
                <a:schemeClr val="dk2">
                  <a:tint val="97000"/>
                  <a:hueMod val="92000"/>
                  <a:satMod val="169000"/>
                  <a:lumMod val="164000"/>
                  <a:alpha val="70000"/>
                </a:schemeClr>
              </a:gs>
              <a:gs pos="100000">
                <a:schemeClr val="dk2">
                  <a:shade val="96000"/>
                  <a:satMod val="120000"/>
                  <a:lumMod val="90000"/>
                  <a:alpha val="80000"/>
                </a:schemeClr>
              </a:gs>
            </a:gsLst>
          </a:gradFill>
          <a:ln>
            <a:noFill/>
          </a:ln>
          <a:effectLst/>
        </p:spPr>
        <p:style>
          <a:lnRef idx="2">
            <a:schemeClr val="accent1">
              <a:shade val="50000"/>
            </a:schemeClr>
          </a:lnRef>
          <a:fillRef idx="1002">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4212" y="4487332"/>
            <a:ext cx="8534400" cy="1507067"/>
          </a:xfrm>
        </p:spPr>
        <p:txBody>
          <a:bodyPr>
            <a:normAutofit/>
          </a:bodyPr>
          <a:lstStyle/>
          <a:p>
            <a:r>
              <a:rPr lang="en-US" dirty="0"/>
              <a:t>Resources</a:t>
            </a:r>
          </a:p>
        </p:txBody>
      </p:sp>
      <p:sp>
        <p:nvSpPr>
          <p:cNvPr id="3" name="Content Placeholder 2"/>
          <p:cNvSpPr>
            <a:spLocks noGrp="1"/>
          </p:cNvSpPr>
          <p:nvPr>
            <p:ph idx="1"/>
          </p:nvPr>
        </p:nvSpPr>
        <p:spPr>
          <a:xfrm>
            <a:off x="684212" y="685800"/>
            <a:ext cx="8534400" cy="3615267"/>
          </a:xfrm>
        </p:spPr>
        <p:txBody>
          <a:bodyPr>
            <a:normAutofit/>
          </a:bodyPr>
          <a:lstStyle/>
          <a:p>
            <a:pPr>
              <a:lnSpc>
                <a:spcPct val="90000"/>
              </a:lnSpc>
            </a:pPr>
            <a:r>
              <a:rPr lang="en-US">
                <a:solidFill>
                  <a:schemeClr val="tx1"/>
                </a:solidFill>
              </a:rPr>
              <a:t>AAP Training</a:t>
            </a:r>
          </a:p>
          <a:p>
            <a:pPr>
              <a:lnSpc>
                <a:spcPct val="90000"/>
              </a:lnSpc>
            </a:pPr>
            <a:r>
              <a:rPr lang="en-US">
                <a:solidFill>
                  <a:schemeClr val="tx1"/>
                </a:solidFill>
              </a:rPr>
              <a:t>Website Resources: </a:t>
            </a:r>
          </a:p>
          <a:p>
            <a:pPr lvl="1">
              <a:lnSpc>
                <a:spcPct val="90000"/>
              </a:lnSpc>
            </a:pPr>
            <a:r>
              <a:rPr lang="en-US">
                <a:solidFill>
                  <a:schemeClr val="tx1"/>
                </a:solidFill>
                <a:hlinkClick r:id="rId3"/>
              </a:rPr>
              <a:t>www.uscga.edu</a:t>
            </a:r>
            <a:endParaRPr lang="en-US">
              <a:solidFill>
                <a:schemeClr val="tx1"/>
              </a:solidFill>
            </a:endParaRPr>
          </a:p>
          <a:p>
            <a:pPr lvl="1">
              <a:lnSpc>
                <a:spcPct val="90000"/>
              </a:lnSpc>
            </a:pPr>
            <a:r>
              <a:rPr lang="en-US">
                <a:solidFill>
                  <a:schemeClr val="tx1"/>
                </a:solidFill>
                <a:hlinkClick r:id="rId4"/>
              </a:rPr>
              <a:t>www.uscga.edu/partners</a:t>
            </a:r>
            <a:r>
              <a:rPr lang="en-US">
                <a:solidFill>
                  <a:schemeClr val="tx1"/>
                </a:solidFill>
              </a:rPr>
              <a:t> </a:t>
            </a:r>
          </a:p>
          <a:p>
            <a:pPr lvl="1">
              <a:lnSpc>
                <a:spcPct val="90000"/>
              </a:lnSpc>
            </a:pPr>
            <a:r>
              <a:rPr lang="en-US">
                <a:solidFill>
                  <a:schemeClr val="tx1"/>
                </a:solidFill>
                <a:hlinkClick r:id="rId5"/>
              </a:rPr>
              <a:t>www.uscgasports.com</a:t>
            </a:r>
            <a:endParaRPr lang="en-US">
              <a:solidFill>
                <a:schemeClr val="tx1"/>
              </a:solidFill>
            </a:endParaRPr>
          </a:p>
          <a:p>
            <a:pPr lvl="1">
              <a:lnSpc>
                <a:spcPct val="90000"/>
              </a:lnSpc>
            </a:pPr>
            <a:r>
              <a:rPr lang="en-US">
                <a:solidFill>
                  <a:schemeClr val="tx1"/>
                </a:solidFill>
                <a:hlinkClick r:id="rId6"/>
              </a:rPr>
              <a:t>www.gocoastguard.com</a:t>
            </a:r>
            <a:r>
              <a:rPr lang="en-US">
                <a:solidFill>
                  <a:schemeClr val="tx1"/>
                </a:solidFill>
              </a:rPr>
              <a:t> </a:t>
            </a:r>
          </a:p>
          <a:p>
            <a:pPr>
              <a:lnSpc>
                <a:spcPct val="90000"/>
              </a:lnSpc>
            </a:pPr>
            <a:r>
              <a:rPr lang="en-US" b="1" u="sng">
                <a:solidFill>
                  <a:schemeClr val="tx1"/>
                </a:solidFill>
              </a:rPr>
              <a:t>Bears Den: “Partner Documents”</a:t>
            </a:r>
          </a:p>
          <a:p>
            <a:pPr>
              <a:lnSpc>
                <a:spcPct val="90000"/>
              </a:lnSpc>
            </a:pPr>
            <a:r>
              <a:rPr lang="en-US">
                <a:solidFill>
                  <a:schemeClr val="tx1"/>
                </a:solidFill>
              </a:rPr>
              <a:t>LinkedIn Group: U.S. Coast Guard Academy Admissions Partners</a:t>
            </a:r>
          </a:p>
          <a:p>
            <a:pPr>
              <a:lnSpc>
                <a:spcPct val="90000"/>
              </a:lnSpc>
            </a:pPr>
            <a:r>
              <a:rPr lang="en-US">
                <a:solidFill>
                  <a:schemeClr val="tx1"/>
                </a:solidFill>
              </a:rPr>
              <a:t>YouTube Training Videos</a:t>
            </a:r>
          </a:p>
          <a:p>
            <a:pPr marL="0" indent="0">
              <a:lnSpc>
                <a:spcPct val="90000"/>
              </a:lnSpc>
              <a:buNone/>
            </a:pPr>
            <a:endParaRPr lang="en-US">
              <a:solidFill>
                <a:schemeClr val="tx1"/>
              </a:solidFill>
            </a:endParaRPr>
          </a:p>
        </p:txBody>
      </p:sp>
      <p:grpSp>
        <p:nvGrpSpPr>
          <p:cNvPr id="13" name="Group 12">
            <a:extLst>
              <a:ext uri="{FF2B5EF4-FFF2-40B4-BE49-F238E27FC236}">
                <a16:creationId xmlns:a16="http://schemas.microsoft.com/office/drawing/2014/main" id="{6E8443E6-406A-4E9D-BBDF-18D82C7E57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97444" y="2963333"/>
            <a:ext cx="2981858" cy="3208867"/>
            <a:chOff x="9206969" y="2963333"/>
            <a:chExt cx="2981858" cy="3208867"/>
          </a:xfrm>
        </p:grpSpPr>
        <p:cxnSp>
          <p:nvCxnSpPr>
            <p:cNvPr id="14" name="Straight Connector 13">
              <a:extLst>
                <a:ext uri="{FF2B5EF4-FFF2-40B4-BE49-F238E27FC236}">
                  <a16:creationId xmlns:a16="http://schemas.microsoft.com/office/drawing/2014/main" id="{31BA182A-2104-4C55-A000-6A17CB398C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7FCCA59-6939-4760-9F82-2FC2E686F5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FB56C56-4387-44BD-B03A-5191625A5E3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2F6CE9C-E697-4BCF-9715-53021444C4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5D51363-57A9-46E1-8441-64EAF401C3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11505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787" y="1791757"/>
            <a:ext cx="8534400" cy="1507067"/>
          </a:xfrm>
        </p:spPr>
        <p:txBody>
          <a:bodyPr/>
          <a:lstStyle/>
          <a:p>
            <a:pPr algn="ctr"/>
            <a:r>
              <a:rPr lang="en-US" dirty="0"/>
              <a:t>Questions?</a:t>
            </a:r>
          </a:p>
        </p:txBody>
      </p:sp>
    </p:spTree>
    <p:extLst>
      <p:ext uri="{BB962C8B-B14F-4D97-AF65-F5344CB8AC3E}">
        <p14:creationId xmlns:p14="http://schemas.microsoft.com/office/powerpoint/2010/main" val="415630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2489" y="1342292"/>
            <a:ext cx="9526588" cy="4749800"/>
          </a:xfrm>
        </p:spPr>
        <p:txBody>
          <a:bodyPr>
            <a:noAutofit/>
          </a:bodyPr>
          <a:lstStyle/>
          <a:p>
            <a:r>
              <a:rPr lang="en-US" sz="2800" dirty="0">
                <a:solidFill>
                  <a:schemeClr val="tx1"/>
                </a:solidFill>
              </a:rPr>
              <a:t>1930's: The Auxiliary Academy Information Program (AIP) formed as the first volunteer workforce for the Coast Guard Academy Admissions office. It was primarily responsible for the Academy Introduction Mission (AIM).  Throughout its existence, this program evolved to meet the needs of the Coast Guard Academy. In 2006 it became the Coast Guard Academy Admissions Partner (AAP) program.</a:t>
            </a:r>
          </a:p>
          <a:p>
            <a:endParaRPr lang="en-US" sz="3200" dirty="0"/>
          </a:p>
        </p:txBody>
      </p:sp>
      <p:sp>
        <p:nvSpPr>
          <p:cNvPr id="2" name="TextBox 1">
            <a:extLst>
              <a:ext uri="{FF2B5EF4-FFF2-40B4-BE49-F238E27FC236}">
                <a16:creationId xmlns:a16="http://schemas.microsoft.com/office/drawing/2014/main" id="{A8FC7FD9-9DEE-6A88-6649-BA776BF08D89}"/>
              </a:ext>
            </a:extLst>
          </p:cNvPr>
          <p:cNvSpPr txBox="1"/>
          <p:nvPr/>
        </p:nvSpPr>
        <p:spPr>
          <a:xfrm>
            <a:off x="2828925" y="381000"/>
            <a:ext cx="4791075" cy="707886"/>
          </a:xfrm>
          <a:prstGeom prst="rect">
            <a:avLst/>
          </a:prstGeom>
          <a:noFill/>
        </p:spPr>
        <p:txBody>
          <a:bodyPr wrap="square" rtlCol="0">
            <a:spAutoFit/>
          </a:bodyPr>
          <a:lstStyle/>
          <a:p>
            <a:pPr algn="ctr"/>
            <a:r>
              <a:rPr lang="en-US" sz="4000" dirty="0"/>
              <a:t>AAP History</a:t>
            </a:r>
          </a:p>
        </p:txBody>
      </p:sp>
    </p:spTree>
    <p:extLst>
      <p:ext uri="{BB962C8B-B14F-4D97-AF65-F5344CB8AC3E}">
        <p14:creationId xmlns:p14="http://schemas.microsoft.com/office/powerpoint/2010/main" val="337236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2D8CD66-6E34-4232-868C-F61EC84AF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BA1EDB24-D25E-4498-9742-07355DA2B1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E5C3020-0F81-4919-9D1F-B6ED9A83536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3ECD783-8E88-4D10-99BD-C579F0CA2A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9EDE005-2618-4634-B693-DAB7F60138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4252634-CD2F-416D-80D4-1C184472B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43F8250A-B5BC-48E8-9E34-320C6AB61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Diagonal Corner Rectangle 24">
            <a:extLst>
              <a:ext uri="{FF2B5EF4-FFF2-40B4-BE49-F238E27FC236}">
                <a16:creationId xmlns:a16="http://schemas.microsoft.com/office/drawing/2014/main" id="{A2829537-8D6E-4F27-8454-8F19BEA8C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indoor, table, shop&#10;&#10;Description automatically generated">
            <a:extLst>
              <a:ext uri="{FF2B5EF4-FFF2-40B4-BE49-F238E27FC236}">
                <a16:creationId xmlns:a16="http://schemas.microsoft.com/office/drawing/2014/main" id="{9ADDB8C1-9B85-462B-8591-E84B1BD1C670}"/>
              </a:ext>
            </a:extLst>
          </p:cNvPr>
          <p:cNvPicPr>
            <a:picLocks noChangeAspect="1"/>
          </p:cNvPicPr>
          <p:nvPr/>
        </p:nvPicPr>
        <p:blipFill rotWithShape="1">
          <a:blip r:embed="rId2">
            <a:extLst>
              <a:ext uri="{28A0092B-C50C-407E-A947-70E740481C1C}">
                <a14:useLocalDpi xmlns:a14="http://schemas.microsoft.com/office/drawing/2010/main" val="0"/>
              </a:ext>
            </a:extLst>
          </a:blip>
          <a:srcRect t="11166" r="2" b="4648"/>
          <a:stretch/>
        </p:blipFill>
        <p:spPr>
          <a:xfrm>
            <a:off x="792480" y="786117"/>
            <a:ext cx="10607040"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419037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0"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3" name="Straight Connector 22">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DC22EA4B-54A8-448C-ADB0-A965E3978E9F}"/>
              </a:ext>
            </a:extLst>
          </p:cNvPr>
          <p:cNvSpPr txBox="1">
            <a:spLocks/>
          </p:cNvSpPr>
          <p:nvPr/>
        </p:nvSpPr>
        <p:spPr>
          <a:xfrm>
            <a:off x="4477613" y="1506774"/>
            <a:ext cx="3043896" cy="324861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kern="1200" cap="all">
                <a:ln w="3175" cmpd="sng">
                  <a:noFill/>
                </a:ln>
                <a:solidFill>
                  <a:srgbClr val="FFFFFF"/>
                </a:solidFill>
                <a:effectLst/>
                <a:latin typeface="+mj-lt"/>
                <a:ea typeface="+mj-ea"/>
                <a:cs typeface="+mj-cs"/>
              </a:rPr>
              <a:t>USCGA admissions partner cycle</a:t>
            </a:r>
          </a:p>
        </p:txBody>
      </p:sp>
      <p:graphicFrame>
        <p:nvGraphicFramePr>
          <p:cNvPr id="7" name="TextBox 4">
            <a:extLst>
              <a:ext uri="{FF2B5EF4-FFF2-40B4-BE49-F238E27FC236}">
                <a16:creationId xmlns:a16="http://schemas.microsoft.com/office/drawing/2014/main" id="{F059523E-5A58-4A11-90EA-A4FEBD80AB8C}"/>
              </a:ext>
            </a:extLst>
          </p:cNvPr>
          <p:cNvGraphicFramePr/>
          <p:nvPr>
            <p:extLst>
              <p:ext uri="{D42A27DB-BD31-4B8C-83A1-F6EECF244321}">
                <p14:modId xmlns:p14="http://schemas.microsoft.com/office/powerpoint/2010/main" val="709758309"/>
              </p:ext>
            </p:extLst>
          </p:nvPr>
        </p:nvGraphicFramePr>
        <p:xfrm>
          <a:off x="517524" y="139096"/>
          <a:ext cx="9687717" cy="629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209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4212" y="4487332"/>
            <a:ext cx="8534400" cy="1507067"/>
          </a:xfrm>
        </p:spPr>
        <p:txBody>
          <a:bodyPr>
            <a:normAutofit/>
          </a:bodyPr>
          <a:lstStyle/>
          <a:p>
            <a:r>
              <a:rPr lang="en-US" dirty="0"/>
              <a:t>Partner make up</a:t>
            </a:r>
          </a:p>
        </p:txBody>
      </p:sp>
      <p:sp>
        <p:nvSpPr>
          <p:cNvPr id="4" name="Content Placeholder 2"/>
          <p:cNvSpPr>
            <a:spLocks noGrp="1"/>
          </p:cNvSpPr>
          <p:nvPr>
            <p:ph idx="1"/>
          </p:nvPr>
        </p:nvSpPr>
        <p:spPr>
          <a:xfrm>
            <a:off x="684212" y="685800"/>
            <a:ext cx="7201259" cy="3615267"/>
          </a:xfrm>
        </p:spPr>
        <p:txBody>
          <a:bodyPr>
            <a:normAutofit/>
          </a:bodyPr>
          <a:lstStyle/>
          <a:p>
            <a:pPr>
              <a:lnSpc>
                <a:spcPct val="90000"/>
              </a:lnSpc>
            </a:pPr>
            <a:r>
              <a:rPr lang="en-US" sz="1500" dirty="0"/>
              <a:t>Currently 1,306 AAPs</a:t>
            </a:r>
          </a:p>
          <a:p>
            <a:pPr lvl="1">
              <a:lnSpc>
                <a:spcPct val="90000"/>
              </a:lnSpc>
            </a:pPr>
            <a:r>
              <a:rPr lang="en-US" sz="1500" dirty="0"/>
              <a:t>28% female, 16% Underrepresented Minorities</a:t>
            </a:r>
          </a:p>
          <a:p>
            <a:pPr lvl="1">
              <a:lnSpc>
                <a:spcPct val="90000"/>
              </a:lnSpc>
            </a:pPr>
            <a:r>
              <a:rPr lang="en-US" sz="1500" dirty="0"/>
              <a:t>47% Alumni, 41% Active Duty/ Reserve, 26% Auxiliary, 22% Parents!</a:t>
            </a:r>
          </a:p>
          <a:p>
            <a:pPr>
              <a:lnSpc>
                <a:spcPct val="90000"/>
              </a:lnSpc>
            </a:pPr>
            <a:r>
              <a:rPr lang="en-US" sz="1500" dirty="0"/>
              <a:t>64 State &amp; Regional Coordinators</a:t>
            </a:r>
          </a:p>
          <a:p>
            <a:pPr lvl="1">
              <a:lnSpc>
                <a:spcPct val="90000"/>
              </a:lnSpc>
            </a:pPr>
            <a:r>
              <a:rPr lang="en-US" sz="1500" dirty="0"/>
              <a:t>2 Interview Coordinators, 1 Auxiliary Liaison + Regional Leads</a:t>
            </a:r>
          </a:p>
          <a:p>
            <a:pPr>
              <a:lnSpc>
                <a:spcPct val="90000"/>
              </a:lnSpc>
            </a:pPr>
            <a:r>
              <a:rPr lang="en-US" sz="1500" dirty="0"/>
              <a:t>Academy Minority Outreach Team (AMOT)</a:t>
            </a:r>
          </a:p>
          <a:p>
            <a:pPr lvl="1">
              <a:lnSpc>
                <a:spcPct val="90000"/>
              </a:lnSpc>
            </a:pPr>
            <a:r>
              <a:rPr lang="en-US" sz="1300" dirty="0"/>
              <a:t>126 Members</a:t>
            </a:r>
          </a:p>
          <a:p>
            <a:pPr>
              <a:lnSpc>
                <a:spcPct val="90000"/>
              </a:lnSpc>
            </a:pPr>
            <a:r>
              <a:rPr lang="en-US" sz="1500" dirty="0"/>
              <a:t>Management &amp; Advisory Board</a:t>
            </a:r>
          </a:p>
        </p:txBody>
      </p:sp>
      <p:pic>
        <p:nvPicPr>
          <p:cNvPr id="3" name="Picture 2">
            <a:extLst>
              <a:ext uri="{FF2B5EF4-FFF2-40B4-BE49-F238E27FC236}">
                <a16:creationId xmlns:a16="http://schemas.microsoft.com/office/drawing/2014/main" id="{91B1FE94-6507-372E-CAED-3B3AEF045EBB}"/>
              </a:ext>
            </a:extLst>
          </p:cNvPr>
          <p:cNvPicPr>
            <a:picLocks noChangeAspect="1"/>
          </p:cNvPicPr>
          <p:nvPr/>
        </p:nvPicPr>
        <p:blipFill>
          <a:blip r:embed="rId2"/>
          <a:stretch>
            <a:fillRect/>
          </a:stretch>
        </p:blipFill>
        <p:spPr>
          <a:xfrm>
            <a:off x="7584723" y="745776"/>
            <a:ext cx="4520845" cy="3763603"/>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12" name="Straight Connector 11">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8146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7" name="Rectangle 27">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agram, map&#10;&#10;Description automatically generated">
            <a:extLst>
              <a:ext uri="{FF2B5EF4-FFF2-40B4-BE49-F238E27FC236}">
                <a16:creationId xmlns:a16="http://schemas.microsoft.com/office/drawing/2014/main" id="{ECCEED4A-32F5-4EC5-8FDA-AF3DBED652CF}"/>
              </a:ext>
            </a:extLst>
          </p:cNvPr>
          <p:cNvPicPr>
            <a:picLocks noChangeAspect="1"/>
          </p:cNvPicPr>
          <p:nvPr/>
        </p:nvPicPr>
        <p:blipFill>
          <a:blip r:embed="rId2"/>
          <a:stretch>
            <a:fillRect/>
          </a:stretch>
        </p:blipFill>
        <p:spPr>
          <a:xfrm>
            <a:off x="2769793" y="786117"/>
            <a:ext cx="6652414"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257080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2EA4B-54A8-448C-ADB0-A965E3978E9F}"/>
              </a:ext>
            </a:extLst>
          </p:cNvPr>
          <p:cNvSpPr txBox="1">
            <a:spLocks/>
          </p:cNvSpPr>
          <p:nvPr/>
        </p:nvSpPr>
        <p:spPr>
          <a:xfrm>
            <a:off x="569911" y="362298"/>
            <a:ext cx="10926672" cy="1507067"/>
          </a:xfrm>
          <a:prstGeom prst="rect">
            <a:avLst/>
          </a:prstGeom>
        </p:spPr>
        <p:txBody>
          <a:bodyPr lIns="91440" tIns="45720" rIns="91440" bIns="45720" anchor="t"/>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What we do: Outreach vs recruiting</a:t>
            </a:r>
          </a:p>
        </p:txBody>
      </p:sp>
      <p:sp>
        <p:nvSpPr>
          <p:cNvPr id="5" name="TextBox 4">
            <a:extLst>
              <a:ext uri="{FF2B5EF4-FFF2-40B4-BE49-F238E27FC236}">
                <a16:creationId xmlns:a16="http://schemas.microsoft.com/office/drawing/2014/main" id="{44F0DE8B-5C9E-464E-9570-BBB90C827603}"/>
              </a:ext>
            </a:extLst>
          </p:cNvPr>
          <p:cNvSpPr txBox="1"/>
          <p:nvPr/>
        </p:nvSpPr>
        <p:spPr>
          <a:xfrm>
            <a:off x="1013795" y="1115831"/>
            <a:ext cx="9737064" cy="4154984"/>
          </a:xfrm>
          <a:prstGeom prst="rect">
            <a:avLst/>
          </a:prstGeom>
          <a:noFill/>
        </p:spPr>
        <p:txBody>
          <a:bodyPr wrap="square">
            <a:spAutoFit/>
          </a:bodyPr>
          <a:lstStyle/>
          <a:p>
            <a:r>
              <a:rPr lang="en-US" sz="2800" b="1" dirty="0">
                <a:solidFill>
                  <a:schemeClr val="tx1"/>
                </a:solidFill>
              </a:rPr>
              <a:t>Outreach</a:t>
            </a:r>
            <a:r>
              <a:rPr lang="en-US" sz="2800" dirty="0">
                <a:solidFill>
                  <a:schemeClr val="tx1"/>
                </a:solidFill>
              </a:rPr>
              <a:t>: Awareness &amp; Education</a:t>
            </a:r>
          </a:p>
          <a:p>
            <a:pPr marL="800100" lvl="1" indent="-342900">
              <a:buFont typeface="Arial" panose="020B0604020202020204" pitchFamily="34" charset="0"/>
              <a:buChar char="•"/>
            </a:pPr>
            <a:r>
              <a:rPr lang="en-US" sz="2400" b="1" dirty="0"/>
              <a:t>Service Culture</a:t>
            </a:r>
          </a:p>
          <a:p>
            <a:pPr marL="800100" lvl="1" indent="-342900">
              <a:buFont typeface="Arial" panose="020B0604020202020204" pitchFamily="34" charset="0"/>
              <a:buChar char="•"/>
            </a:pPr>
            <a:r>
              <a:rPr lang="en-US" sz="2400" b="1" dirty="0"/>
              <a:t>Quality of life</a:t>
            </a:r>
          </a:p>
          <a:p>
            <a:pPr marL="800100" lvl="1" indent="-342900">
              <a:buFont typeface="Arial" panose="020B0604020202020204" pitchFamily="34" charset="0"/>
              <a:buChar char="•"/>
            </a:pPr>
            <a:r>
              <a:rPr lang="en-US" sz="2400" b="1" dirty="0"/>
              <a:t>Ask/Answer Questions</a:t>
            </a:r>
          </a:p>
          <a:p>
            <a:pPr marL="800100" lvl="1" indent="-342900">
              <a:buFont typeface="Arial" panose="020B0604020202020204" pitchFamily="34" charset="0"/>
              <a:buChar char="•"/>
            </a:pPr>
            <a:r>
              <a:rPr lang="en-US" sz="2400" b="1" dirty="0"/>
              <a:t>Call to action</a:t>
            </a:r>
            <a:endParaRPr lang="en-US" sz="2400" dirty="0">
              <a:solidFill>
                <a:schemeClr val="tx1"/>
              </a:solidFill>
            </a:endParaRPr>
          </a:p>
          <a:p>
            <a:endParaRPr lang="en-US" sz="2800" dirty="0"/>
          </a:p>
          <a:p>
            <a:r>
              <a:rPr lang="en-US" sz="2800" b="1" dirty="0"/>
              <a:t>Recruiting</a:t>
            </a:r>
            <a:r>
              <a:rPr lang="en-US" sz="2800" dirty="0"/>
              <a:t>: Building Relationships</a:t>
            </a:r>
          </a:p>
          <a:p>
            <a:endParaRPr lang="en-US" sz="2800" dirty="0">
              <a:solidFill>
                <a:schemeClr val="tx1"/>
              </a:solidFill>
            </a:endParaRPr>
          </a:p>
          <a:p>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261956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47" y="5616845"/>
            <a:ext cx="8534400" cy="1507067"/>
          </a:xfrm>
        </p:spPr>
        <p:txBody>
          <a:bodyPr/>
          <a:lstStyle/>
          <a:p>
            <a:r>
              <a:rPr lang="en-US"/>
              <a:t>Get Involved</a:t>
            </a:r>
          </a:p>
        </p:txBody>
      </p:sp>
      <p:sp>
        <p:nvSpPr>
          <p:cNvPr id="3" name="Content Placeholder 2"/>
          <p:cNvSpPr>
            <a:spLocks noGrp="1"/>
          </p:cNvSpPr>
          <p:nvPr>
            <p:ph idx="1"/>
          </p:nvPr>
        </p:nvSpPr>
        <p:spPr>
          <a:xfrm>
            <a:off x="125474" y="1347501"/>
            <a:ext cx="8534400" cy="3615267"/>
          </a:xfrm>
        </p:spPr>
        <p:txBody>
          <a:bodyPr>
            <a:noAutofit/>
          </a:bodyPr>
          <a:lstStyle/>
          <a:p>
            <a:r>
              <a:rPr lang="en-US" dirty="0"/>
              <a:t>High School Visits</a:t>
            </a:r>
          </a:p>
          <a:p>
            <a:r>
              <a:rPr lang="en-US" dirty="0"/>
              <a:t>College Fairs</a:t>
            </a:r>
          </a:p>
          <a:p>
            <a:r>
              <a:rPr lang="en-US" dirty="0"/>
              <a:t>CGA Representation at AUX/CG Events</a:t>
            </a:r>
          </a:p>
          <a:p>
            <a:r>
              <a:rPr lang="en-US" dirty="0"/>
              <a:t>Congressional Service Academy Events</a:t>
            </a:r>
          </a:p>
          <a:p>
            <a:r>
              <a:rPr lang="en-US" dirty="0"/>
              <a:t>Interviews</a:t>
            </a:r>
          </a:p>
          <a:p>
            <a:r>
              <a:rPr lang="en-US" dirty="0"/>
              <a:t>Appointment Presentations</a:t>
            </a:r>
          </a:p>
          <a:p>
            <a:r>
              <a:rPr lang="en-US" dirty="0"/>
              <a:t>Admissions Workshops</a:t>
            </a:r>
          </a:p>
          <a:p>
            <a:r>
              <a:rPr lang="en-US" dirty="0"/>
              <a:t>EAGLE Events</a:t>
            </a:r>
          </a:p>
          <a:p>
            <a:r>
              <a:rPr lang="en-US" dirty="0"/>
              <a:t>Academy Introduction Mission (AIM)</a:t>
            </a:r>
          </a:p>
          <a:p>
            <a:pPr marL="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4239" y="4098827"/>
            <a:ext cx="4138760" cy="2759173"/>
          </a:xfrm>
          <a:prstGeom prst="rect">
            <a:avLst/>
          </a:prstGeom>
        </p:spPr>
      </p:pic>
      <p:sp>
        <p:nvSpPr>
          <p:cNvPr id="5" name="TextBox 4"/>
          <p:cNvSpPr txBox="1"/>
          <p:nvPr/>
        </p:nvSpPr>
        <p:spPr>
          <a:xfrm>
            <a:off x="6518031" y="808892"/>
            <a:ext cx="5158154" cy="1077218"/>
          </a:xfrm>
          <a:prstGeom prst="rect">
            <a:avLst/>
          </a:prstGeom>
          <a:noFill/>
        </p:spPr>
        <p:txBody>
          <a:bodyPr wrap="square" rtlCol="0">
            <a:spAutoFit/>
          </a:bodyPr>
          <a:lstStyle/>
          <a:p>
            <a:pPr algn="ctr"/>
            <a:r>
              <a:rPr lang="en-US" sz="3200"/>
              <a:t>You are a messenger – </a:t>
            </a:r>
          </a:p>
          <a:p>
            <a:pPr algn="ctr"/>
            <a:r>
              <a:rPr lang="en-US" sz="3200"/>
              <a:t>Spread the good word!</a:t>
            </a:r>
          </a:p>
        </p:txBody>
      </p:sp>
    </p:spTree>
    <p:extLst>
      <p:ext uri="{BB962C8B-B14F-4D97-AF65-F5344CB8AC3E}">
        <p14:creationId xmlns:p14="http://schemas.microsoft.com/office/powerpoint/2010/main" val="211862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7AE45261-7584-4688-A4A3-724AC140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014626-F93E-BA83-2C80-AF22A7851828}"/>
              </a:ext>
            </a:extLst>
          </p:cNvPr>
          <p:cNvSpPr txBox="1"/>
          <p:nvPr/>
        </p:nvSpPr>
        <p:spPr>
          <a:xfrm>
            <a:off x="684212" y="4487332"/>
            <a:ext cx="8534400" cy="1507067"/>
          </a:xfrm>
          <a:prstGeom prst="rect">
            <a:avLst/>
          </a:prstGeom>
        </p:spPr>
        <p:txBody>
          <a:bodyPr vert="horz" lIns="91440" tIns="45720" rIns="91440" bIns="45720" rtlCol="0" anchor="ctr">
            <a:normAutofit/>
          </a:bodyPr>
          <a:lstStyle/>
          <a:p>
            <a:pPr>
              <a:spcBef>
                <a:spcPct val="0"/>
              </a:spcBef>
              <a:spcAft>
                <a:spcPts val="600"/>
              </a:spcAft>
            </a:pPr>
            <a:r>
              <a:rPr lang="en-US" sz="3600" b="1" kern="1200" cap="all">
                <a:ln w="3175" cmpd="sng">
                  <a:noFill/>
                </a:ln>
                <a:solidFill>
                  <a:srgbClr val="FFFFFF"/>
                </a:solidFill>
                <a:effectLst/>
                <a:latin typeface="+mj-lt"/>
                <a:ea typeface="+mj-ea"/>
                <a:cs typeface="+mj-cs"/>
              </a:rPr>
              <a:t>Activity  by Year</a:t>
            </a:r>
          </a:p>
        </p:txBody>
      </p:sp>
      <p:sp>
        <p:nvSpPr>
          <p:cNvPr id="23"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EEF4727-6B5C-4FA7-968D-912F35A4C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2FE142A-A0FD-4557-92D4-A7A7F27CB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F84B8B9-9710-47C6-A3BC-99C562894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93ADAE5-007B-4BBF-8DA6-2EB91A0BE7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3DB8E36-978B-4F5D-B278-B1F45C585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7484C8B-8B05-442F-A4F5-4192C7D0C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3" name="Content Placeholder 2"/>
          <p:cNvGraphicFramePr>
            <a:graphicFrameLocks noGrp="1"/>
          </p:cNvGraphicFramePr>
          <p:nvPr>
            <p:ph idx="1"/>
            <p:extLst>
              <p:ext uri="{D42A27DB-BD31-4B8C-83A1-F6EECF244321}">
                <p14:modId xmlns:p14="http://schemas.microsoft.com/office/powerpoint/2010/main" val="2487491829"/>
              </p:ext>
            </p:extLst>
          </p:nvPr>
        </p:nvGraphicFramePr>
        <p:xfrm>
          <a:off x="684212" y="1020890"/>
          <a:ext cx="10231444" cy="2841367"/>
        </p:xfrm>
        <a:graphic>
          <a:graphicData uri="http://schemas.openxmlformats.org/drawingml/2006/table">
            <a:tbl>
              <a:tblPr firstRow="1" firstCol="1" bandRow="1">
                <a:tableStyleId>{5C22544A-7EE6-4342-B048-85BDC9FD1C3A}</a:tableStyleId>
              </a:tblPr>
              <a:tblGrid>
                <a:gridCol w="3447766">
                  <a:extLst>
                    <a:ext uri="{9D8B030D-6E8A-4147-A177-3AD203B41FA5}">
                      <a16:colId xmlns:a16="http://schemas.microsoft.com/office/drawing/2014/main" val="2392773732"/>
                    </a:ext>
                  </a:extLst>
                </a:gridCol>
                <a:gridCol w="960436">
                  <a:extLst>
                    <a:ext uri="{9D8B030D-6E8A-4147-A177-3AD203B41FA5}">
                      <a16:colId xmlns:a16="http://schemas.microsoft.com/office/drawing/2014/main" val="111207447"/>
                    </a:ext>
                  </a:extLst>
                </a:gridCol>
                <a:gridCol w="960436">
                  <a:extLst>
                    <a:ext uri="{9D8B030D-6E8A-4147-A177-3AD203B41FA5}">
                      <a16:colId xmlns:a16="http://schemas.microsoft.com/office/drawing/2014/main" val="4140817822"/>
                    </a:ext>
                  </a:extLst>
                </a:gridCol>
                <a:gridCol w="966622">
                  <a:extLst>
                    <a:ext uri="{9D8B030D-6E8A-4147-A177-3AD203B41FA5}">
                      <a16:colId xmlns:a16="http://schemas.microsoft.com/office/drawing/2014/main" val="2294071361"/>
                    </a:ext>
                  </a:extLst>
                </a:gridCol>
                <a:gridCol w="974046">
                  <a:extLst>
                    <a:ext uri="{9D8B030D-6E8A-4147-A177-3AD203B41FA5}">
                      <a16:colId xmlns:a16="http://schemas.microsoft.com/office/drawing/2014/main" val="1002128179"/>
                    </a:ext>
                  </a:extLst>
                </a:gridCol>
                <a:gridCol w="974046">
                  <a:extLst>
                    <a:ext uri="{9D8B030D-6E8A-4147-A177-3AD203B41FA5}">
                      <a16:colId xmlns:a16="http://schemas.microsoft.com/office/drawing/2014/main" val="468901882"/>
                    </a:ext>
                  </a:extLst>
                </a:gridCol>
                <a:gridCol w="974046">
                  <a:extLst>
                    <a:ext uri="{9D8B030D-6E8A-4147-A177-3AD203B41FA5}">
                      <a16:colId xmlns:a16="http://schemas.microsoft.com/office/drawing/2014/main" val="2084990004"/>
                    </a:ext>
                  </a:extLst>
                </a:gridCol>
                <a:gridCol w="974046">
                  <a:extLst>
                    <a:ext uri="{9D8B030D-6E8A-4147-A177-3AD203B41FA5}">
                      <a16:colId xmlns:a16="http://schemas.microsoft.com/office/drawing/2014/main" val="619753179"/>
                    </a:ext>
                  </a:extLst>
                </a:gridCol>
              </a:tblGrid>
              <a:tr h="337353">
                <a:tc>
                  <a:txBody>
                    <a:bodyPr/>
                    <a:lstStyle/>
                    <a:p>
                      <a:pPr marL="0" marR="0" algn="ctr">
                        <a:spcBef>
                          <a:spcPts val="0"/>
                        </a:spcBef>
                        <a:spcAft>
                          <a:spcPts val="0"/>
                        </a:spcAft>
                      </a:pPr>
                      <a:r>
                        <a:rPr lang="en-US" sz="1600">
                          <a:effectLst/>
                        </a:rPr>
                        <a:t>Support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2021-2022</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2020-2021</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2019-2020</a:t>
                      </a:r>
                      <a:endParaRPr lang="en-US" sz="1400"/>
                    </a:p>
                  </a:txBody>
                  <a:tcPr marL="0" marR="0" marT="0" marB="0"/>
                </a:tc>
                <a:tc>
                  <a:txBody>
                    <a:bodyPr/>
                    <a:lstStyle/>
                    <a:p>
                      <a:pPr marL="0" marR="0" lvl="0" algn="ctr">
                        <a:spcBef>
                          <a:spcPts val="0"/>
                        </a:spcBef>
                        <a:spcAft>
                          <a:spcPts val="0"/>
                        </a:spcAft>
                        <a:buNone/>
                      </a:pPr>
                      <a:r>
                        <a:rPr lang="en-US" sz="1400">
                          <a:effectLst/>
                        </a:rPr>
                        <a:t>2018-2019</a:t>
                      </a:r>
                      <a:endParaRPr lang="en-US" sz="14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400">
                          <a:effectLst/>
                        </a:rPr>
                        <a:t>2017-2018</a:t>
                      </a:r>
                      <a:endParaRPr lang="en-US" sz="14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400">
                          <a:effectLst/>
                        </a:rPr>
                        <a:t>2016-2017</a:t>
                      </a:r>
                      <a:endParaRPr lang="en-US" sz="14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400">
                          <a:effectLst/>
                        </a:rPr>
                        <a:t>2015-2016</a:t>
                      </a:r>
                      <a:endParaRPr lang="en-US" sz="1400">
                        <a:effectLst/>
                        <a:latin typeface="Times New Roman"/>
                        <a:cs typeface="Times New Roman"/>
                      </a:endParaRPr>
                    </a:p>
                  </a:txBody>
                  <a:tcPr marL="0" marR="0" marT="0" marB="0"/>
                </a:tc>
                <a:extLst>
                  <a:ext uri="{0D108BD9-81ED-4DB2-BD59-A6C34878D82A}">
                    <a16:rowId xmlns:a16="http://schemas.microsoft.com/office/drawing/2014/main" val="2759322987"/>
                  </a:ext>
                </a:extLst>
              </a:tr>
              <a:tr h="337353">
                <a:tc>
                  <a:txBody>
                    <a:bodyPr/>
                    <a:lstStyle/>
                    <a:p>
                      <a:pPr marL="0" marR="0" algn="l">
                        <a:spcBef>
                          <a:spcPts val="0"/>
                        </a:spcBef>
                        <a:spcAft>
                          <a:spcPts val="0"/>
                        </a:spcAft>
                      </a:pPr>
                      <a:r>
                        <a:rPr lang="en-US" sz="1600">
                          <a:effectLst/>
                        </a:rPr>
                        <a:t>College Fairs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133</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88</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392</a:t>
                      </a:r>
                      <a:endParaRPr lang="en-US" sz="1400"/>
                    </a:p>
                  </a:txBody>
                  <a:tcPr marL="0" marR="0" marT="0" marB="0"/>
                </a:tc>
                <a:tc>
                  <a:txBody>
                    <a:bodyPr/>
                    <a:lstStyle/>
                    <a:p>
                      <a:pPr marL="0" marR="0" lvl="0" algn="ctr">
                        <a:spcBef>
                          <a:spcPts val="0"/>
                        </a:spcBef>
                        <a:spcAft>
                          <a:spcPts val="0"/>
                        </a:spcAft>
                        <a:buNone/>
                      </a:pPr>
                      <a:r>
                        <a:rPr lang="en-US" sz="1600">
                          <a:effectLst/>
                        </a:rPr>
                        <a:t>402</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389</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397</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347</a:t>
                      </a:r>
                      <a:endParaRPr lang="en-US" sz="1600">
                        <a:effectLst/>
                        <a:latin typeface="Times New Roman"/>
                        <a:cs typeface="Times New Roman"/>
                      </a:endParaRPr>
                    </a:p>
                  </a:txBody>
                  <a:tcPr marL="0" marR="0" marT="0" marB="0"/>
                </a:tc>
                <a:extLst>
                  <a:ext uri="{0D108BD9-81ED-4DB2-BD59-A6C34878D82A}">
                    <a16:rowId xmlns:a16="http://schemas.microsoft.com/office/drawing/2014/main" val="158209491"/>
                  </a:ext>
                </a:extLst>
              </a:tr>
              <a:tr h="337353">
                <a:tc>
                  <a:txBody>
                    <a:bodyPr/>
                    <a:lstStyle/>
                    <a:p>
                      <a:pPr marL="0" marR="0" algn="l">
                        <a:spcBef>
                          <a:spcPts val="0"/>
                        </a:spcBef>
                        <a:spcAft>
                          <a:spcPts val="0"/>
                        </a:spcAft>
                      </a:pPr>
                      <a:r>
                        <a:rPr lang="en-US" sz="1600">
                          <a:effectLst/>
                        </a:rPr>
                        <a:t>Applicant Interviews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373</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1,218</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632</a:t>
                      </a:r>
                      <a:endParaRPr lang="en-US" sz="1400"/>
                    </a:p>
                  </a:txBody>
                  <a:tcPr marL="0" marR="0" marT="0" marB="0"/>
                </a:tc>
                <a:tc>
                  <a:txBody>
                    <a:bodyPr/>
                    <a:lstStyle/>
                    <a:p>
                      <a:pPr marL="0" marR="0" lvl="0" algn="ctr">
                        <a:spcBef>
                          <a:spcPts val="0"/>
                        </a:spcBef>
                        <a:spcAft>
                          <a:spcPts val="0"/>
                        </a:spcAft>
                        <a:buNone/>
                      </a:pPr>
                      <a:r>
                        <a:rPr lang="en-US" sz="1600">
                          <a:effectLst/>
                        </a:rPr>
                        <a:t>598</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373</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323</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369</a:t>
                      </a:r>
                      <a:endParaRPr lang="en-US" sz="1600">
                        <a:effectLst/>
                        <a:latin typeface="Times New Roman"/>
                        <a:cs typeface="Times New Roman"/>
                      </a:endParaRPr>
                    </a:p>
                  </a:txBody>
                  <a:tcPr marL="0" marR="0" marT="0" marB="0"/>
                </a:tc>
                <a:extLst>
                  <a:ext uri="{0D108BD9-81ED-4DB2-BD59-A6C34878D82A}">
                    <a16:rowId xmlns:a16="http://schemas.microsoft.com/office/drawing/2014/main" val="1982804174"/>
                  </a:ext>
                </a:extLst>
              </a:tr>
              <a:tr h="337353">
                <a:tc>
                  <a:txBody>
                    <a:bodyPr/>
                    <a:lstStyle/>
                    <a:p>
                      <a:pPr marL="0" marR="0" algn="l">
                        <a:spcBef>
                          <a:spcPts val="0"/>
                        </a:spcBef>
                        <a:spcAft>
                          <a:spcPts val="0"/>
                        </a:spcAft>
                      </a:pPr>
                      <a:r>
                        <a:rPr lang="en-US" sz="1600">
                          <a:effectLst/>
                        </a:rPr>
                        <a:t>HS Visits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272</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162</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222</a:t>
                      </a:r>
                      <a:endParaRPr lang="en-US" sz="1400"/>
                    </a:p>
                  </a:txBody>
                  <a:tcPr marL="0" marR="0" marT="0" marB="0"/>
                </a:tc>
                <a:tc>
                  <a:txBody>
                    <a:bodyPr/>
                    <a:lstStyle/>
                    <a:p>
                      <a:pPr marL="0" marR="0" lvl="0" algn="ctr">
                        <a:spcBef>
                          <a:spcPts val="0"/>
                        </a:spcBef>
                        <a:spcAft>
                          <a:spcPts val="0"/>
                        </a:spcAft>
                        <a:buNone/>
                      </a:pPr>
                      <a:r>
                        <a:rPr lang="en-US" sz="1600">
                          <a:effectLst/>
                        </a:rPr>
                        <a:t>303</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272</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252</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107</a:t>
                      </a:r>
                      <a:endParaRPr lang="en-US" sz="1600">
                        <a:effectLst/>
                        <a:latin typeface="Times New Roman"/>
                        <a:cs typeface="Times New Roman"/>
                      </a:endParaRPr>
                    </a:p>
                  </a:txBody>
                  <a:tcPr marL="0" marR="0" marT="0" marB="0"/>
                </a:tc>
                <a:extLst>
                  <a:ext uri="{0D108BD9-81ED-4DB2-BD59-A6C34878D82A}">
                    <a16:rowId xmlns:a16="http://schemas.microsoft.com/office/drawing/2014/main" val="3127083798"/>
                  </a:ext>
                </a:extLst>
              </a:tr>
              <a:tr h="337353">
                <a:tc>
                  <a:txBody>
                    <a:bodyPr/>
                    <a:lstStyle/>
                    <a:p>
                      <a:pPr marL="0" marR="0" algn="l">
                        <a:spcBef>
                          <a:spcPts val="0"/>
                        </a:spcBef>
                        <a:spcAft>
                          <a:spcPts val="0"/>
                        </a:spcAft>
                      </a:pPr>
                      <a:r>
                        <a:rPr lang="en-US" sz="1600">
                          <a:effectLst/>
                        </a:rPr>
                        <a:t>Congressional Events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157</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50</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199</a:t>
                      </a:r>
                      <a:endParaRPr lang="en-US" sz="1400"/>
                    </a:p>
                  </a:txBody>
                  <a:tcPr marL="0" marR="0" marT="0" marB="0"/>
                </a:tc>
                <a:tc>
                  <a:txBody>
                    <a:bodyPr/>
                    <a:lstStyle/>
                    <a:p>
                      <a:pPr marL="0" marR="0" lvl="0" algn="ctr">
                        <a:spcBef>
                          <a:spcPts val="0"/>
                        </a:spcBef>
                        <a:spcAft>
                          <a:spcPts val="0"/>
                        </a:spcAft>
                        <a:buNone/>
                      </a:pPr>
                      <a:r>
                        <a:rPr lang="en-US" sz="1600">
                          <a:effectLst/>
                        </a:rPr>
                        <a:t>224</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157</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79</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158</a:t>
                      </a:r>
                      <a:endParaRPr lang="en-US" sz="1600">
                        <a:effectLst/>
                        <a:latin typeface="Times New Roman"/>
                        <a:cs typeface="Times New Roman"/>
                      </a:endParaRPr>
                    </a:p>
                  </a:txBody>
                  <a:tcPr marL="0" marR="0" marT="0" marB="0"/>
                </a:tc>
                <a:extLst>
                  <a:ext uri="{0D108BD9-81ED-4DB2-BD59-A6C34878D82A}">
                    <a16:rowId xmlns:a16="http://schemas.microsoft.com/office/drawing/2014/main" val="2211206650"/>
                  </a:ext>
                </a:extLst>
              </a:tr>
              <a:tr h="479896">
                <a:tc>
                  <a:txBody>
                    <a:bodyPr/>
                    <a:lstStyle/>
                    <a:p>
                      <a:pPr marL="0" marR="0" algn="l">
                        <a:spcBef>
                          <a:spcPts val="0"/>
                        </a:spcBef>
                        <a:spcAft>
                          <a:spcPts val="0"/>
                        </a:spcAft>
                      </a:pPr>
                      <a:r>
                        <a:rPr lang="en-US" sz="1600">
                          <a:effectLst/>
                        </a:rPr>
                        <a:t>Other </a:t>
                      </a:r>
                      <a:r>
                        <a:rPr lang="en-US" sz="900">
                          <a:effectLst/>
                        </a:rPr>
                        <a:t>(personal outreach, Admissions event, JROTC, Congressional office visit)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145</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205</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399</a:t>
                      </a:r>
                      <a:endParaRPr lang="en-US" sz="1400"/>
                    </a:p>
                  </a:txBody>
                  <a:tcPr marL="0" marR="0" marT="0" marB="0"/>
                </a:tc>
                <a:tc>
                  <a:txBody>
                    <a:bodyPr/>
                    <a:lstStyle/>
                    <a:p>
                      <a:pPr marL="0" marR="0" lvl="0" algn="ctr">
                        <a:spcBef>
                          <a:spcPts val="0"/>
                        </a:spcBef>
                        <a:spcAft>
                          <a:spcPts val="0"/>
                        </a:spcAft>
                        <a:buNone/>
                      </a:pPr>
                      <a:r>
                        <a:rPr lang="en-US" sz="1600">
                          <a:effectLst/>
                        </a:rPr>
                        <a:t>230</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145</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156</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302</a:t>
                      </a:r>
                      <a:endParaRPr lang="en-US" sz="1600">
                        <a:effectLst/>
                        <a:latin typeface="Times New Roman"/>
                        <a:cs typeface="Times New Roman"/>
                      </a:endParaRPr>
                    </a:p>
                  </a:txBody>
                  <a:tcPr marL="0" marR="0" marT="0" marB="0"/>
                </a:tc>
                <a:extLst>
                  <a:ext uri="{0D108BD9-81ED-4DB2-BD59-A6C34878D82A}">
                    <a16:rowId xmlns:a16="http://schemas.microsoft.com/office/drawing/2014/main" val="3746499265"/>
                  </a:ext>
                </a:extLst>
              </a:tr>
              <a:tr h="337353">
                <a:tc>
                  <a:txBody>
                    <a:bodyPr/>
                    <a:lstStyle/>
                    <a:p>
                      <a:pPr marL="0" marR="0" algn="l">
                        <a:spcBef>
                          <a:spcPts val="0"/>
                        </a:spcBef>
                        <a:spcAft>
                          <a:spcPts val="0"/>
                        </a:spcAft>
                      </a:pPr>
                      <a:r>
                        <a:rPr lang="en-US" sz="1600">
                          <a:effectLst/>
                        </a:rPr>
                        <a:t>Appointment Presentations </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51</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25</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*COVID</a:t>
                      </a:r>
                      <a:endParaRPr lang="en-US" sz="1400"/>
                    </a:p>
                  </a:txBody>
                  <a:tcPr marL="0" marR="0" marT="0" marB="0"/>
                </a:tc>
                <a:tc>
                  <a:txBody>
                    <a:bodyPr/>
                    <a:lstStyle/>
                    <a:p>
                      <a:pPr marL="0" marR="0" lvl="0" algn="ctr">
                        <a:spcBef>
                          <a:spcPts val="0"/>
                        </a:spcBef>
                        <a:spcAft>
                          <a:spcPts val="0"/>
                        </a:spcAft>
                        <a:buNone/>
                      </a:pPr>
                      <a:r>
                        <a:rPr lang="en-US" sz="1600">
                          <a:effectLst/>
                        </a:rPr>
                        <a:t>36</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51</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30</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77</a:t>
                      </a:r>
                      <a:endParaRPr lang="en-US" sz="1600">
                        <a:effectLst/>
                        <a:latin typeface="Times New Roman"/>
                        <a:cs typeface="Times New Roman"/>
                      </a:endParaRPr>
                    </a:p>
                  </a:txBody>
                  <a:tcPr marL="0" marR="0" marT="0" marB="0"/>
                </a:tc>
                <a:extLst>
                  <a:ext uri="{0D108BD9-81ED-4DB2-BD59-A6C34878D82A}">
                    <a16:rowId xmlns:a16="http://schemas.microsoft.com/office/drawing/2014/main" val="3264778364"/>
                  </a:ext>
                </a:extLst>
              </a:tr>
              <a:tr h="337353">
                <a:tc>
                  <a:txBody>
                    <a:bodyPr/>
                    <a:lstStyle/>
                    <a:p>
                      <a:pPr marL="0" marR="0" algn="l">
                        <a:spcBef>
                          <a:spcPts val="0"/>
                        </a:spcBef>
                        <a:spcAft>
                          <a:spcPts val="0"/>
                        </a:spcAft>
                      </a:pPr>
                      <a:r>
                        <a:rPr lang="en-US" sz="1600">
                          <a:effectLst/>
                        </a:rPr>
                        <a:t>Total AAP Events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272" marR="71272" marT="35636" marB="35636"/>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1387</a:t>
                      </a:r>
                    </a:p>
                  </a:txBody>
                  <a:tcPr marL="0" marR="0" marT="0" marB="0"/>
                </a:tc>
                <a:tc>
                  <a:txBody>
                    <a:bodyPr/>
                    <a:lstStyle/>
                    <a:p>
                      <a:pPr marL="0" marR="0" algn="ctr">
                        <a:spcBef>
                          <a:spcPts val="0"/>
                        </a:spcBef>
                        <a:spcAft>
                          <a:spcPts val="0"/>
                        </a:spcAft>
                      </a:pPr>
                      <a:r>
                        <a:rPr lang="en-US" sz="1600">
                          <a:effectLst/>
                          <a:latin typeface="Times New Roman"/>
                          <a:ea typeface="Times New Roman" panose="02020603050405020304" pitchFamily="18" charset="0"/>
                          <a:cs typeface="Times New Roman"/>
                        </a:rPr>
                        <a:t>1,748</a:t>
                      </a:r>
                    </a:p>
                  </a:txBody>
                  <a:tcPr marL="0" marR="0" marT="0" marB="0"/>
                </a:tc>
                <a:tc>
                  <a:txBody>
                    <a:bodyPr/>
                    <a:lstStyle/>
                    <a:p>
                      <a:pPr marL="0" marR="0" lvl="0" algn="ctr">
                        <a:spcBef>
                          <a:spcPts val="0"/>
                        </a:spcBef>
                        <a:spcAft>
                          <a:spcPts val="0"/>
                        </a:spcAft>
                        <a:buNone/>
                      </a:pPr>
                      <a:r>
                        <a:rPr lang="en-US" sz="1600">
                          <a:effectLst/>
                          <a:latin typeface="Times New Roman"/>
                          <a:cs typeface="Times New Roman"/>
                        </a:rPr>
                        <a:t>1,837</a:t>
                      </a:r>
                      <a:endParaRPr lang="en-US" sz="1400"/>
                    </a:p>
                  </a:txBody>
                  <a:tcPr marL="0" marR="0" marT="0" marB="0"/>
                </a:tc>
                <a:tc>
                  <a:txBody>
                    <a:bodyPr/>
                    <a:lstStyle/>
                    <a:p>
                      <a:pPr marL="0" marR="0" lvl="0" algn="ctr">
                        <a:spcBef>
                          <a:spcPts val="0"/>
                        </a:spcBef>
                        <a:spcAft>
                          <a:spcPts val="0"/>
                        </a:spcAft>
                        <a:buNone/>
                      </a:pPr>
                      <a:r>
                        <a:rPr lang="en-US" sz="1600">
                          <a:effectLst/>
                        </a:rPr>
                        <a:t>2,034</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1,387</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1,237</a:t>
                      </a:r>
                      <a:endParaRPr lang="en-US" sz="1600">
                        <a:effectLst/>
                        <a:latin typeface="Times New Roman"/>
                        <a:cs typeface="Times New Roman"/>
                      </a:endParaRPr>
                    </a:p>
                  </a:txBody>
                  <a:tcPr marL="0" marR="0" marT="0" marB="0"/>
                </a:tc>
                <a:tc>
                  <a:txBody>
                    <a:bodyPr/>
                    <a:lstStyle/>
                    <a:p>
                      <a:pPr marL="0" marR="0" lvl="0" algn="ctr">
                        <a:spcBef>
                          <a:spcPts val="0"/>
                        </a:spcBef>
                        <a:spcAft>
                          <a:spcPts val="0"/>
                        </a:spcAft>
                        <a:buNone/>
                      </a:pPr>
                      <a:r>
                        <a:rPr lang="en-US" sz="1600">
                          <a:effectLst/>
                        </a:rPr>
                        <a:t>1,360</a:t>
                      </a:r>
                      <a:endParaRPr lang="en-US" sz="1600">
                        <a:effectLst/>
                        <a:latin typeface="Times New Roman"/>
                        <a:cs typeface="Times New Roman"/>
                      </a:endParaRPr>
                    </a:p>
                  </a:txBody>
                  <a:tcPr marL="0" marR="0" marT="0" marB="0"/>
                </a:tc>
                <a:extLst>
                  <a:ext uri="{0D108BD9-81ED-4DB2-BD59-A6C34878D82A}">
                    <a16:rowId xmlns:a16="http://schemas.microsoft.com/office/drawing/2014/main" val="840694574"/>
                  </a:ext>
                </a:extLst>
              </a:tr>
            </a:tbl>
          </a:graphicData>
        </a:graphic>
      </p:graphicFrame>
    </p:spTree>
    <p:extLst>
      <p:ext uri="{BB962C8B-B14F-4D97-AF65-F5344CB8AC3E}">
        <p14:creationId xmlns:p14="http://schemas.microsoft.com/office/powerpoint/2010/main" val="221116168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724</Words>
  <Application>Microsoft Office PowerPoint</Application>
  <PresentationFormat>Widescreen</PresentationFormat>
  <Paragraphs>205</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Times New Roman</vt:lpstr>
      <vt:lpstr>Wingdings 3</vt:lpstr>
      <vt:lpstr>Slice</vt:lpstr>
      <vt:lpstr>USCGA Admissions  Partner Overview  </vt:lpstr>
      <vt:lpstr>PowerPoint Presentation</vt:lpstr>
      <vt:lpstr>PowerPoint Presentation</vt:lpstr>
      <vt:lpstr>PowerPoint Presentation</vt:lpstr>
      <vt:lpstr>Partner make up</vt:lpstr>
      <vt:lpstr>PowerPoint Presentation</vt:lpstr>
      <vt:lpstr>PowerPoint Presentation</vt:lpstr>
      <vt:lpstr>Get Involved</vt:lpstr>
      <vt:lpstr>PowerPoint Presentation</vt:lpstr>
      <vt:lpstr>PowerPoint Presentation</vt:lpstr>
      <vt:lpstr>Academy minority outreach team (AMOT)</vt:lpstr>
      <vt:lpstr>AMOT Support </vt:lpstr>
      <vt:lpstr>Chronus: AMOT Mentoring </vt:lpstr>
      <vt:lpstr>PowerPoint Presentation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USCGA Admissions  Partner orientation  Welcome to our team!</dc:title>
  <dc:creator>Alexander Eames</dc:creator>
  <cp:lastModifiedBy>Robbins, Katy A. CIV  (EDU)</cp:lastModifiedBy>
  <cp:revision>74</cp:revision>
  <dcterms:created xsi:type="dcterms:W3CDTF">2021-02-04T19:09:17Z</dcterms:created>
  <dcterms:modified xsi:type="dcterms:W3CDTF">2022-09-06T18:32:19Z</dcterms:modified>
</cp:coreProperties>
</file>